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8" r:id="rId2"/>
    <p:sldId id="257" r:id="rId3"/>
    <p:sldId id="286" r:id="rId4"/>
    <p:sldId id="287" r:id="rId5"/>
    <p:sldId id="288" r:id="rId6"/>
    <p:sldId id="289" r:id="rId7"/>
    <p:sldId id="290" r:id="rId8"/>
    <p:sldId id="299" r:id="rId9"/>
    <p:sldId id="300" r:id="rId10"/>
    <p:sldId id="301" r:id="rId11"/>
    <p:sldId id="302" r:id="rId12"/>
    <p:sldId id="316" r:id="rId13"/>
    <p:sldId id="315" r:id="rId14"/>
    <p:sldId id="303" r:id="rId15"/>
    <p:sldId id="304" r:id="rId16"/>
    <p:sldId id="305" r:id="rId17"/>
    <p:sldId id="306" r:id="rId18"/>
    <p:sldId id="307" r:id="rId19"/>
    <p:sldId id="291" r:id="rId20"/>
    <p:sldId id="308" r:id="rId21"/>
    <p:sldId id="309" r:id="rId22"/>
    <p:sldId id="310" r:id="rId23"/>
    <p:sldId id="311" r:id="rId24"/>
    <p:sldId id="312" r:id="rId25"/>
    <p:sldId id="313" r:id="rId26"/>
    <p:sldId id="314" r:id="rId27"/>
    <p:sldId id="292" r:id="rId28"/>
    <p:sldId id="317" r:id="rId29"/>
    <p:sldId id="318" r:id="rId30"/>
    <p:sldId id="319" r:id="rId31"/>
    <p:sldId id="320" r:id="rId32"/>
    <p:sldId id="321" r:id="rId33"/>
    <p:sldId id="322" r:id="rId34"/>
    <p:sldId id="323" r:id="rId35"/>
    <p:sldId id="324" r:id="rId36"/>
    <p:sldId id="294" r:id="rId37"/>
    <p:sldId id="325" r:id="rId38"/>
    <p:sldId id="327" r:id="rId39"/>
    <p:sldId id="326" r:id="rId40"/>
    <p:sldId id="261" r:id="rId41"/>
    <p:sldId id="263"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098" autoAdjust="0"/>
    <p:restoredTop sz="94660"/>
  </p:normalViewPr>
  <p:slideViewPr>
    <p:cSldViewPr snapToGrid="0">
      <p:cViewPr varScale="1">
        <p:scale>
          <a:sx n="95" d="100"/>
          <a:sy n="95" d="100"/>
        </p:scale>
        <p:origin x="1472" y="8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gif>
</file>

<file path=ppt/media/image10.gif>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D3CBBC-F332-4BE1-9F8D-986C8FF14805}" type="datetimeFigureOut">
              <a:rPr lang="en-IN" smtClean="0"/>
              <a:t>17/04/23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89F661-78F7-486E-B337-CF01AAFBA88A}" type="slidenum">
              <a:rPr lang="en-IN" smtClean="0"/>
              <a:t>‹#›</a:t>
            </a:fld>
            <a:endParaRPr lang="en-IN"/>
          </a:p>
        </p:txBody>
      </p:sp>
    </p:spTree>
    <p:extLst>
      <p:ext uri="{BB962C8B-B14F-4D97-AF65-F5344CB8AC3E}">
        <p14:creationId xmlns:p14="http://schemas.microsoft.com/office/powerpoint/2010/main" val="1614440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85B1D8A-43B8-9F42-82C0-0C77CB191BE6}" type="slidenum">
              <a:rPr lang="en-US" smtClean="0"/>
              <a:t>1</a:t>
            </a:fld>
            <a:endParaRPr lang="en-US"/>
          </a:p>
        </p:txBody>
      </p:sp>
    </p:spTree>
    <p:extLst>
      <p:ext uri="{BB962C8B-B14F-4D97-AF65-F5344CB8AC3E}">
        <p14:creationId xmlns:p14="http://schemas.microsoft.com/office/powerpoint/2010/main" val="3448196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 name="Google Shape;10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6D352-8C1C-889E-7A55-CBA0BBAE30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19F5C22-8078-51E3-BE58-03D2440C9C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70073E1-FE16-6D72-9966-DAF5BE3F0957}"/>
              </a:ext>
            </a:extLst>
          </p:cNvPr>
          <p:cNvSpPr>
            <a:spLocks noGrp="1"/>
          </p:cNvSpPr>
          <p:nvPr>
            <p:ph type="dt" sz="half" idx="10"/>
          </p:nvPr>
        </p:nvSpPr>
        <p:spPr/>
        <p:txBody>
          <a:bodyPr/>
          <a:lstStyle/>
          <a:p>
            <a:fld id="{042B1D52-2C0F-4AB8-8D80-C04437FCBC83}" type="datetimeFigureOut">
              <a:rPr lang="en-IN" smtClean="0"/>
              <a:t>17/04/23</a:t>
            </a:fld>
            <a:endParaRPr lang="en-IN"/>
          </a:p>
        </p:txBody>
      </p:sp>
      <p:sp>
        <p:nvSpPr>
          <p:cNvPr id="5" name="Footer Placeholder 4">
            <a:extLst>
              <a:ext uri="{FF2B5EF4-FFF2-40B4-BE49-F238E27FC236}">
                <a16:creationId xmlns:a16="http://schemas.microsoft.com/office/drawing/2014/main" id="{1D1A2F21-90DA-5DBC-9799-45CAB49E9BC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A9CD581-B8D8-2F4E-9A58-54B688FE2C1C}"/>
              </a:ext>
            </a:extLst>
          </p:cNvPr>
          <p:cNvSpPr>
            <a:spLocks noGrp="1"/>
          </p:cNvSpPr>
          <p:nvPr>
            <p:ph type="sldNum" sz="quarter" idx="12"/>
          </p:nvPr>
        </p:nvSpPr>
        <p:spPr/>
        <p:txBody>
          <a:bodyPr/>
          <a:lstStyle/>
          <a:p>
            <a:fld id="{D1BB2C22-167B-4447-B4CC-DD5AFC0733F3}" type="slidenum">
              <a:rPr lang="en-IN" smtClean="0"/>
              <a:t>‹#›</a:t>
            </a:fld>
            <a:endParaRPr lang="en-IN"/>
          </a:p>
        </p:txBody>
      </p:sp>
    </p:spTree>
    <p:extLst>
      <p:ext uri="{BB962C8B-B14F-4D97-AF65-F5344CB8AC3E}">
        <p14:creationId xmlns:p14="http://schemas.microsoft.com/office/powerpoint/2010/main" val="20766409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4596E-A9A5-E1BC-4C6C-DBE57784302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5253460-CDA1-F50B-F95C-837280C54B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003A0FE-AD4A-B56D-ABC2-69D763801269}"/>
              </a:ext>
            </a:extLst>
          </p:cNvPr>
          <p:cNvSpPr>
            <a:spLocks noGrp="1"/>
          </p:cNvSpPr>
          <p:nvPr>
            <p:ph type="dt" sz="half" idx="10"/>
          </p:nvPr>
        </p:nvSpPr>
        <p:spPr/>
        <p:txBody>
          <a:bodyPr/>
          <a:lstStyle/>
          <a:p>
            <a:fld id="{042B1D52-2C0F-4AB8-8D80-C04437FCBC83}" type="datetimeFigureOut">
              <a:rPr lang="en-IN" smtClean="0"/>
              <a:t>17/04/23</a:t>
            </a:fld>
            <a:endParaRPr lang="en-IN"/>
          </a:p>
        </p:txBody>
      </p:sp>
      <p:sp>
        <p:nvSpPr>
          <p:cNvPr id="5" name="Footer Placeholder 4">
            <a:extLst>
              <a:ext uri="{FF2B5EF4-FFF2-40B4-BE49-F238E27FC236}">
                <a16:creationId xmlns:a16="http://schemas.microsoft.com/office/drawing/2014/main" id="{E84028A9-E341-0F5C-CE16-E07030CA8F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016480-67AB-53CD-BEF2-B49690798409}"/>
              </a:ext>
            </a:extLst>
          </p:cNvPr>
          <p:cNvSpPr>
            <a:spLocks noGrp="1"/>
          </p:cNvSpPr>
          <p:nvPr>
            <p:ph type="sldNum" sz="quarter" idx="12"/>
          </p:nvPr>
        </p:nvSpPr>
        <p:spPr/>
        <p:txBody>
          <a:bodyPr/>
          <a:lstStyle/>
          <a:p>
            <a:fld id="{D1BB2C22-167B-4447-B4CC-DD5AFC0733F3}" type="slidenum">
              <a:rPr lang="en-IN" smtClean="0"/>
              <a:t>‹#›</a:t>
            </a:fld>
            <a:endParaRPr lang="en-IN"/>
          </a:p>
        </p:txBody>
      </p:sp>
    </p:spTree>
    <p:extLst>
      <p:ext uri="{BB962C8B-B14F-4D97-AF65-F5344CB8AC3E}">
        <p14:creationId xmlns:p14="http://schemas.microsoft.com/office/powerpoint/2010/main" val="19683778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306C527-612E-3E68-A9D4-0737B7948FD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53A5E58-D8B0-3FB2-758D-277AC85CA39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D2FEA6A-8BC3-D7FE-2C1E-E0A3CB2DA1C5}"/>
              </a:ext>
            </a:extLst>
          </p:cNvPr>
          <p:cNvSpPr>
            <a:spLocks noGrp="1"/>
          </p:cNvSpPr>
          <p:nvPr>
            <p:ph type="dt" sz="half" idx="10"/>
          </p:nvPr>
        </p:nvSpPr>
        <p:spPr/>
        <p:txBody>
          <a:bodyPr/>
          <a:lstStyle/>
          <a:p>
            <a:fld id="{042B1D52-2C0F-4AB8-8D80-C04437FCBC83}" type="datetimeFigureOut">
              <a:rPr lang="en-IN" smtClean="0"/>
              <a:t>17/04/23</a:t>
            </a:fld>
            <a:endParaRPr lang="en-IN"/>
          </a:p>
        </p:txBody>
      </p:sp>
      <p:sp>
        <p:nvSpPr>
          <p:cNvPr id="5" name="Footer Placeholder 4">
            <a:extLst>
              <a:ext uri="{FF2B5EF4-FFF2-40B4-BE49-F238E27FC236}">
                <a16:creationId xmlns:a16="http://schemas.microsoft.com/office/drawing/2014/main" id="{DD03A8FA-771B-89F4-3B4A-32665B45F55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B7EF656-0F8D-A356-5420-C244FDD6E654}"/>
              </a:ext>
            </a:extLst>
          </p:cNvPr>
          <p:cNvSpPr>
            <a:spLocks noGrp="1"/>
          </p:cNvSpPr>
          <p:nvPr>
            <p:ph type="sldNum" sz="quarter" idx="12"/>
          </p:nvPr>
        </p:nvSpPr>
        <p:spPr/>
        <p:txBody>
          <a:bodyPr/>
          <a:lstStyle/>
          <a:p>
            <a:fld id="{D1BB2C22-167B-4447-B4CC-DD5AFC0733F3}" type="slidenum">
              <a:rPr lang="en-IN" smtClean="0"/>
              <a:t>‹#›</a:t>
            </a:fld>
            <a:endParaRPr lang="en-IN"/>
          </a:p>
        </p:txBody>
      </p:sp>
    </p:spTree>
    <p:extLst>
      <p:ext uri="{BB962C8B-B14F-4D97-AF65-F5344CB8AC3E}">
        <p14:creationId xmlns:p14="http://schemas.microsoft.com/office/powerpoint/2010/main" val="2138755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5D237-372B-4ED6-8215-0FCFB2328AE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0F512B7-95EF-7B3B-F19D-9138DEB2B9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FBB42E7-1327-164C-AFD5-77EEAB4A84F2}"/>
              </a:ext>
            </a:extLst>
          </p:cNvPr>
          <p:cNvSpPr>
            <a:spLocks noGrp="1"/>
          </p:cNvSpPr>
          <p:nvPr>
            <p:ph type="dt" sz="half" idx="10"/>
          </p:nvPr>
        </p:nvSpPr>
        <p:spPr/>
        <p:txBody>
          <a:bodyPr/>
          <a:lstStyle/>
          <a:p>
            <a:fld id="{042B1D52-2C0F-4AB8-8D80-C04437FCBC83}" type="datetimeFigureOut">
              <a:rPr lang="en-IN" smtClean="0"/>
              <a:t>17/04/23</a:t>
            </a:fld>
            <a:endParaRPr lang="en-IN"/>
          </a:p>
        </p:txBody>
      </p:sp>
      <p:sp>
        <p:nvSpPr>
          <p:cNvPr id="5" name="Footer Placeholder 4">
            <a:extLst>
              <a:ext uri="{FF2B5EF4-FFF2-40B4-BE49-F238E27FC236}">
                <a16:creationId xmlns:a16="http://schemas.microsoft.com/office/drawing/2014/main" id="{66875CC3-C360-EA4C-E4C8-BAC170AA36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216208F-6C59-3145-3191-30623769A41B}"/>
              </a:ext>
            </a:extLst>
          </p:cNvPr>
          <p:cNvSpPr>
            <a:spLocks noGrp="1"/>
          </p:cNvSpPr>
          <p:nvPr>
            <p:ph type="sldNum" sz="quarter" idx="12"/>
          </p:nvPr>
        </p:nvSpPr>
        <p:spPr/>
        <p:txBody>
          <a:bodyPr/>
          <a:lstStyle/>
          <a:p>
            <a:fld id="{D1BB2C22-167B-4447-B4CC-DD5AFC0733F3}" type="slidenum">
              <a:rPr lang="en-IN" smtClean="0"/>
              <a:t>‹#›</a:t>
            </a:fld>
            <a:endParaRPr lang="en-IN"/>
          </a:p>
        </p:txBody>
      </p:sp>
    </p:spTree>
    <p:extLst>
      <p:ext uri="{BB962C8B-B14F-4D97-AF65-F5344CB8AC3E}">
        <p14:creationId xmlns:p14="http://schemas.microsoft.com/office/powerpoint/2010/main" val="41203787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46B69-26FA-2E92-AFCB-F169503887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872B753-E85D-7A66-6DD5-A86D7710D6D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0D9899-B5F6-A5FF-766C-B47BAAF49628}"/>
              </a:ext>
            </a:extLst>
          </p:cNvPr>
          <p:cNvSpPr>
            <a:spLocks noGrp="1"/>
          </p:cNvSpPr>
          <p:nvPr>
            <p:ph type="dt" sz="half" idx="10"/>
          </p:nvPr>
        </p:nvSpPr>
        <p:spPr/>
        <p:txBody>
          <a:bodyPr/>
          <a:lstStyle/>
          <a:p>
            <a:fld id="{042B1D52-2C0F-4AB8-8D80-C04437FCBC83}" type="datetimeFigureOut">
              <a:rPr lang="en-IN" smtClean="0"/>
              <a:t>17/04/23</a:t>
            </a:fld>
            <a:endParaRPr lang="en-IN"/>
          </a:p>
        </p:txBody>
      </p:sp>
      <p:sp>
        <p:nvSpPr>
          <p:cNvPr id="5" name="Footer Placeholder 4">
            <a:extLst>
              <a:ext uri="{FF2B5EF4-FFF2-40B4-BE49-F238E27FC236}">
                <a16:creationId xmlns:a16="http://schemas.microsoft.com/office/drawing/2014/main" id="{2AF8F273-8534-64CF-619B-5DC1283608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72BC39-863B-CA5C-D345-5FEFE94B3F9E}"/>
              </a:ext>
            </a:extLst>
          </p:cNvPr>
          <p:cNvSpPr>
            <a:spLocks noGrp="1"/>
          </p:cNvSpPr>
          <p:nvPr>
            <p:ph type="sldNum" sz="quarter" idx="12"/>
          </p:nvPr>
        </p:nvSpPr>
        <p:spPr/>
        <p:txBody>
          <a:bodyPr/>
          <a:lstStyle/>
          <a:p>
            <a:fld id="{D1BB2C22-167B-4447-B4CC-DD5AFC0733F3}" type="slidenum">
              <a:rPr lang="en-IN" smtClean="0"/>
              <a:t>‹#›</a:t>
            </a:fld>
            <a:endParaRPr lang="en-IN"/>
          </a:p>
        </p:txBody>
      </p:sp>
    </p:spTree>
    <p:extLst>
      <p:ext uri="{BB962C8B-B14F-4D97-AF65-F5344CB8AC3E}">
        <p14:creationId xmlns:p14="http://schemas.microsoft.com/office/powerpoint/2010/main" val="3002343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396CD-95CA-18DE-8BC1-B3806327806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FB74701-30E6-B4B3-841D-A73846B68DB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7B78567-CE55-86F3-A866-E42CA53CD06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398730E-E7E8-27FB-1430-FC7CC45A3A34}"/>
              </a:ext>
            </a:extLst>
          </p:cNvPr>
          <p:cNvSpPr>
            <a:spLocks noGrp="1"/>
          </p:cNvSpPr>
          <p:nvPr>
            <p:ph type="dt" sz="half" idx="10"/>
          </p:nvPr>
        </p:nvSpPr>
        <p:spPr/>
        <p:txBody>
          <a:bodyPr/>
          <a:lstStyle/>
          <a:p>
            <a:fld id="{042B1D52-2C0F-4AB8-8D80-C04437FCBC83}" type="datetimeFigureOut">
              <a:rPr lang="en-IN" smtClean="0"/>
              <a:t>17/04/23</a:t>
            </a:fld>
            <a:endParaRPr lang="en-IN"/>
          </a:p>
        </p:txBody>
      </p:sp>
      <p:sp>
        <p:nvSpPr>
          <p:cNvPr id="6" name="Footer Placeholder 5">
            <a:extLst>
              <a:ext uri="{FF2B5EF4-FFF2-40B4-BE49-F238E27FC236}">
                <a16:creationId xmlns:a16="http://schemas.microsoft.com/office/drawing/2014/main" id="{40B104E0-1885-6536-F1F7-1B9722B2518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B40BB27-5FAE-7067-1CB6-6D3564731364}"/>
              </a:ext>
            </a:extLst>
          </p:cNvPr>
          <p:cNvSpPr>
            <a:spLocks noGrp="1"/>
          </p:cNvSpPr>
          <p:nvPr>
            <p:ph type="sldNum" sz="quarter" idx="12"/>
          </p:nvPr>
        </p:nvSpPr>
        <p:spPr/>
        <p:txBody>
          <a:bodyPr/>
          <a:lstStyle/>
          <a:p>
            <a:fld id="{D1BB2C22-167B-4447-B4CC-DD5AFC0733F3}" type="slidenum">
              <a:rPr lang="en-IN" smtClean="0"/>
              <a:t>‹#›</a:t>
            </a:fld>
            <a:endParaRPr lang="en-IN"/>
          </a:p>
        </p:txBody>
      </p:sp>
    </p:spTree>
    <p:extLst>
      <p:ext uri="{BB962C8B-B14F-4D97-AF65-F5344CB8AC3E}">
        <p14:creationId xmlns:p14="http://schemas.microsoft.com/office/powerpoint/2010/main" val="946422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CB68F-7EA9-EA0B-F2D4-C2BB330FCA3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503258D-0C25-80AF-C76D-BADFBC5930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CB2B78-F48B-80A3-C726-6702837ED49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F0D5BAA-3BCC-A962-29A1-CC6BF3158B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4DB9A1-9454-D9B3-65B7-B559FB7B97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E966464-F608-247A-D2AE-5004F055D2C9}"/>
              </a:ext>
            </a:extLst>
          </p:cNvPr>
          <p:cNvSpPr>
            <a:spLocks noGrp="1"/>
          </p:cNvSpPr>
          <p:nvPr>
            <p:ph type="dt" sz="half" idx="10"/>
          </p:nvPr>
        </p:nvSpPr>
        <p:spPr/>
        <p:txBody>
          <a:bodyPr/>
          <a:lstStyle/>
          <a:p>
            <a:fld id="{042B1D52-2C0F-4AB8-8D80-C04437FCBC83}" type="datetimeFigureOut">
              <a:rPr lang="en-IN" smtClean="0"/>
              <a:t>17/04/23</a:t>
            </a:fld>
            <a:endParaRPr lang="en-IN"/>
          </a:p>
        </p:txBody>
      </p:sp>
      <p:sp>
        <p:nvSpPr>
          <p:cNvPr id="8" name="Footer Placeholder 7">
            <a:extLst>
              <a:ext uri="{FF2B5EF4-FFF2-40B4-BE49-F238E27FC236}">
                <a16:creationId xmlns:a16="http://schemas.microsoft.com/office/drawing/2014/main" id="{AE01E692-29BB-E647-0869-F519FBE2F1C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752A72C-A9FA-5650-944D-666ACFEB3CCF}"/>
              </a:ext>
            </a:extLst>
          </p:cNvPr>
          <p:cNvSpPr>
            <a:spLocks noGrp="1"/>
          </p:cNvSpPr>
          <p:nvPr>
            <p:ph type="sldNum" sz="quarter" idx="12"/>
          </p:nvPr>
        </p:nvSpPr>
        <p:spPr/>
        <p:txBody>
          <a:bodyPr/>
          <a:lstStyle/>
          <a:p>
            <a:fld id="{D1BB2C22-167B-4447-B4CC-DD5AFC0733F3}" type="slidenum">
              <a:rPr lang="en-IN" smtClean="0"/>
              <a:t>‹#›</a:t>
            </a:fld>
            <a:endParaRPr lang="en-IN"/>
          </a:p>
        </p:txBody>
      </p:sp>
    </p:spTree>
    <p:extLst>
      <p:ext uri="{BB962C8B-B14F-4D97-AF65-F5344CB8AC3E}">
        <p14:creationId xmlns:p14="http://schemas.microsoft.com/office/powerpoint/2010/main" val="22982130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79E57-E0CB-41CC-AC00-CE1775726AD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403D6B1-F538-F0DC-0F71-0E55D904AE97}"/>
              </a:ext>
            </a:extLst>
          </p:cNvPr>
          <p:cNvSpPr>
            <a:spLocks noGrp="1"/>
          </p:cNvSpPr>
          <p:nvPr>
            <p:ph type="dt" sz="half" idx="10"/>
          </p:nvPr>
        </p:nvSpPr>
        <p:spPr/>
        <p:txBody>
          <a:bodyPr/>
          <a:lstStyle/>
          <a:p>
            <a:fld id="{042B1D52-2C0F-4AB8-8D80-C04437FCBC83}" type="datetimeFigureOut">
              <a:rPr lang="en-IN" smtClean="0"/>
              <a:t>17/04/23</a:t>
            </a:fld>
            <a:endParaRPr lang="en-IN"/>
          </a:p>
        </p:txBody>
      </p:sp>
      <p:sp>
        <p:nvSpPr>
          <p:cNvPr id="4" name="Footer Placeholder 3">
            <a:extLst>
              <a:ext uri="{FF2B5EF4-FFF2-40B4-BE49-F238E27FC236}">
                <a16:creationId xmlns:a16="http://schemas.microsoft.com/office/drawing/2014/main" id="{B49DAE43-A71B-E0C7-0544-BE5C3E0A5FD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C015ABC-31A5-D166-FDEC-027E27E37937}"/>
              </a:ext>
            </a:extLst>
          </p:cNvPr>
          <p:cNvSpPr>
            <a:spLocks noGrp="1"/>
          </p:cNvSpPr>
          <p:nvPr>
            <p:ph type="sldNum" sz="quarter" idx="12"/>
          </p:nvPr>
        </p:nvSpPr>
        <p:spPr/>
        <p:txBody>
          <a:bodyPr/>
          <a:lstStyle/>
          <a:p>
            <a:fld id="{D1BB2C22-167B-4447-B4CC-DD5AFC0733F3}" type="slidenum">
              <a:rPr lang="en-IN" smtClean="0"/>
              <a:t>‹#›</a:t>
            </a:fld>
            <a:endParaRPr lang="en-IN"/>
          </a:p>
        </p:txBody>
      </p:sp>
    </p:spTree>
    <p:extLst>
      <p:ext uri="{BB962C8B-B14F-4D97-AF65-F5344CB8AC3E}">
        <p14:creationId xmlns:p14="http://schemas.microsoft.com/office/powerpoint/2010/main" val="3668778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BF10B5-BD92-26D9-84B4-301384F7409C}"/>
              </a:ext>
            </a:extLst>
          </p:cNvPr>
          <p:cNvSpPr>
            <a:spLocks noGrp="1"/>
          </p:cNvSpPr>
          <p:nvPr>
            <p:ph type="dt" sz="half" idx="10"/>
          </p:nvPr>
        </p:nvSpPr>
        <p:spPr/>
        <p:txBody>
          <a:bodyPr/>
          <a:lstStyle/>
          <a:p>
            <a:fld id="{042B1D52-2C0F-4AB8-8D80-C04437FCBC83}" type="datetimeFigureOut">
              <a:rPr lang="en-IN" smtClean="0"/>
              <a:t>17/04/23</a:t>
            </a:fld>
            <a:endParaRPr lang="en-IN"/>
          </a:p>
        </p:txBody>
      </p:sp>
      <p:sp>
        <p:nvSpPr>
          <p:cNvPr id="3" name="Footer Placeholder 2">
            <a:extLst>
              <a:ext uri="{FF2B5EF4-FFF2-40B4-BE49-F238E27FC236}">
                <a16:creationId xmlns:a16="http://schemas.microsoft.com/office/drawing/2014/main" id="{9036C44F-11E0-469D-4A17-1478214C2A4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95ED80B-F8A3-575A-0B0F-99BA1B95A82B}"/>
              </a:ext>
            </a:extLst>
          </p:cNvPr>
          <p:cNvSpPr>
            <a:spLocks noGrp="1"/>
          </p:cNvSpPr>
          <p:nvPr>
            <p:ph type="sldNum" sz="quarter" idx="12"/>
          </p:nvPr>
        </p:nvSpPr>
        <p:spPr/>
        <p:txBody>
          <a:bodyPr/>
          <a:lstStyle/>
          <a:p>
            <a:fld id="{D1BB2C22-167B-4447-B4CC-DD5AFC0733F3}" type="slidenum">
              <a:rPr lang="en-IN" smtClean="0"/>
              <a:t>‹#›</a:t>
            </a:fld>
            <a:endParaRPr lang="en-IN"/>
          </a:p>
        </p:txBody>
      </p:sp>
    </p:spTree>
    <p:extLst>
      <p:ext uri="{BB962C8B-B14F-4D97-AF65-F5344CB8AC3E}">
        <p14:creationId xmlns:p14="http://schemas.microsoft.com/office/powerpoint/2010/main" val="22782696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1BA39-4419-0E6B-4888-6870E1FC2D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28EC35E-CBD9-7769-C7F3-AF8F3DA2D9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497C72F-4510-7A57-BF59-C8CC237D40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3E1AB8-A507-4C1A-0A40-DBAF8C8BDBAE}"/>
              </a:ext>
            </a:extLst>
          </p:cNvPr>
          <p:cNvSpPr>
            <a:spLocks noGrp="1"/>
          </p:cNvSpPr>
          <p:nvPr>
            <p:ph type="dt" sz="half" idx="10"/>
          </p:nvPr>
        </p:nvSpPr>
        <p:spPr/>
        <p:txBody>
          <a:bodyPr/>
          <a:lstStyle/>
          <a:p>
            <a:fld id="{042B1D52-2C0F-4AB8-8D80-C04437FCBC83}" type="datetimeFigureOut">
              <a:rPr lang="en-IN" smtClean="0"/>
              <a:t>17/04/23</a:t>
            </a:fld>
            <a:endParaRPr lang="en-IN"/>
          </a:p>
        </p:txBody>
      </p:sp>
      <p:sp>
        <p:nvSpPr>
          <p:cNvPr id="6" name="Footer Placeholder 5">
            <a:extLst>
              <a:ext uri="{FF2B5EF4-FFF2-40B4-BE49-F238E27FC236}">
                <a16:creationId xmlns:a16="http://schemas.microsoft.com/office/drawing/2014/main" id="{8078FD6E-6CC2-2E29-93B2-B57AB3FCAAE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93C2CDC-C652-0D37-A629-880AFA44BEEA}"/>
              </a:ext>
            </a:extLst>
          </p:cNvPr>
          <p:cNvSpPr>
            <a:spLocks noGrp="1"/>
          </p:cNvSpPr>
          <p:nvPr>
            <p:ph type="sldNum" sz="quarter" idx="12"/>
          </p:nvPr>
        </p:nvSpPr>
        <p:spPr/>
        <p:txBody>
          <a:bodyPr/>
          <a:lstStyle/>
          <a:p>
            <a:fld id="{D1BB2C22-167B-4447-B4CC-DD5AFC0733F3}" type="slidenum">
              <a:rPr lang="en-IN" smtClean="0"/>
              <a:t>‹#›</a:t>
            </a:fld>
            <a:endParaRPr lang="en-IN"/>
          </a:p>
        </p:txBody>
      </p:sp>
    </p:spTree>
    <p:extLst>
      <p:ext uri="{BB962C8B-B14F-4D97-AF65-F5344CB8AC3E}">
        <p14:creationId xmlns:p14="http://schemas.microsoft.com/office/powerpoint/2010/main" val="2859801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6A8B4-3CB4-D4C0-288D-25F93BFDB3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A438A1E-03A6-B2ED-7FFE-BEC14D7761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5D55A8F-695F-8992-9370-396BD9D7F3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9BD591-8AC9-2C6E-F091-9C1B3B9BB71F}"/>
              </a:ext>
            </a:extLst>
          </p:cNvPr>
          <p:cNvSpPr>
            <a:spLocks noGrp="1"/>
          </p:cNvSpPr>
          <p:nvPr>
            <p:ph type="dt" sz="half" idx="10"/>
          </p:nvPr>
        </p:nvSpPr>
        <p:spPr/>
        <p:txBody>
          <a:bodyPr/>
          <a:lstStyle/>
          <a:p>
            <a:fld id="{042B1D52-2C0F-4AB8-8D80-C04437FCBC83}" type="datetimeFigureOut">
              <a:rPr lang="en-IN" smtClean="0"/>
              <a:t>17/04/23</a:t>
            </a:fld>
            <a:endParaRPr lang="en-IN"/>
          </a:p>
        </p:txBody>
      </p:sp>
      <p:sp>
        <p:nvSpPr>
          <p:cNvPr id="6" name="Footer Placeholder 5">
            <a:extLst>
              <a:ext uri="{FF2B5EF4-FFF2-40B4-BE49-F238E27FC236}">
                <a16:creationId xmlns:a16="http://schemas.microsoft.com/office/drawing/2014/main" id="{ADA0FF05-7337-7481-7876-93E06BAD8BB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5D2A339-241B-FF04-A0A2-2926AF90C017}"/>
              </a:ext>
            </a:extLst>
          </p:cNvPr>
          <p:cNvSpPr>
            <a:spLocks noGrp="1"/>
          </p:cNvSpPr>
          <p:nvPr>
            <p:ph type="sldNum" sz="quarter" idx="12"/>
          </p:nvPr>
        </p:nvSpPr>
        <p:spPr/>
        <p:txBody>
          <a:bodyPr/>
          <a:lstStyle/>
          <a:p>
            <a:fld id="{D1BB2C22-167B-4447-B4CC-DD5AFC0733F3}" type="slidenum">
              <a:rPr lang="en-IN" smtClean="0"/>
              <a:t>‹#›</a:t>
            </a:fld>
            <a:endParaRPr lang="en-IN"/>
          </a:p>
        </p:txBody>
      </p:sp>
    </p:spTree>
    <p:extLst>
      <p:ext uri="{BB962C8B-B14F-4D97-AF65-F5344CB8AC3E}">
        <p14:creationId xmlns:p14="http://schemas.microsoft.com/office/powerpoint/2010/main" val="2919557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583922-4112-919B-4B81-445E5A9F01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CAF5BD8-21AA-0CDD-70AD-923C38A298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526C3F2-F7D9-B39A-962B-F1DAF10026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2B1D52-2C0F-4AB8-8D80-C04437FCBC83}" type="datetimeFigureOut">
              <a:rPr lang="en-IN" smtClean="0"/>
              <a:t>17/04/23</a:t>
            </a:fld>
            <a:endParaRPr lang="en-IN"/>
          </a:p>
        </p:txBody>
      </p:sp>
      <p:sp>
        <p:nvSpPr>
          <p:cNvPr id="5" name="Footer Placeholder 4">
            <a:extLst>
              <a:ext uri="{FF2B5EF4-FFF2-40B4-BE49-F238E27FC236}">
                <a16:creationId xmlns:a16="http://schemas.microsoft.com/office/drawing/2014/main" id="{D9CCFDB9-444A-E41F-95E0-98616B3145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D7499C0-C670-72FE-A22E-BACC15C110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BB2C22-167B-4447-B4CC-DD5AFC0733F3}" type="slidenum">
              <a:rPr lang="en-IN" smtClean="0"/>
              <a:t>‹#›</a:t>
            </a:fld>
            <a:endParaRPr lang="en-IN"/>
          </a:p>
        </p:txBody>
      </p:sp>
    </p:spTree>
    <p:extLst>
      <p:ext uri="{BB962C8B-B14F-4D97-AF65-F5344CB8AC3E}">
        <p14:creationId xmlns:p14="http://schemas.microsoft.com/office/powerpoint/2010/main" val="23691546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803C3-1074-29C5-657B-A0FEE836A669}"/>
              </a:ext>
            </a:extLst>
          </p:cNvPr>
          <p:cNvSpPr>
            <a:spLocks noGrp="1"/>
          </p:cNvSpPr>
          <p:nvPr>
            <p:ph type="title"/>
          </p:nvPr>
        </p:nvSpPr>
        <p:spPr/>
        <p:txBody>
          <a:bodyPr/>
          <a:lstStyle/>
          <a:p>
            <a:pPr algn="ctr"/>
            <a:r>
              <a:rPr lang="en-US" dirty="0"/>
              <a:t>Welcome</a:t>
            </a:r>
          </a:p>
        </p:txBody>
      </p:sp>
      <p:pic>
        <p:nvPicPr>
          <p:cNvPr id="6" name="Content Placeholder 5">
            <a:extLst>
              <a:ext uri="{FF2B5EF4-FFF2-40B4-BE49-F238E27FC236}">
                <a16:creationId xmlns:a16="http://schemas.microsoft.com/office/drawing/2014/main" id="{A3199311-FA02-C947-F2C6-5A65352E55D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21504" y="1690688"/>
            <a:ext cx="6748992" cy="3767510"/>
          </a:xfrm>
        </p:spPr>
      </p:pic>
    </p:spTree>
    <p:extLst>
      <p:ext uri="{BB962C8B-B14F-4D97-AF65-F5344CB8AC3E}">
        <p14:creationId xmlns:p14="http://schemas.microsoft.com/office/powerpoint/2010/main" val="6320045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08977-C091-3830-0759-EC9D8434D27A}"/>
              </a:ext>
            </a:extLst>
          </p:cNvPr>
          <p:cNvSpPr>
            <a:spLocks noGrp="1"/>
          </p:cNvSpPr>
          <p:nvPr>
            <p:ph type="title"/>
          </p:nvPr>
        </p:nvSpPr>
        <p:spPr/>
        <p:txBody>
          <a:bodyPr/>
          <a:lstStyle/>
          <a:p>
            <a:r>
              <a:rPr lang="en-US" dirty="0"/>
              <a:t>Numeric</a:t>
            </a:r>
          </a:p>
        </p:txBody>
      </p:sp>
      <p:sp>
        <p:nvSpPr>
          <p:cNvPr id="3" name="Content Placeholder 2">
            <a:extLst>
              <a:ext uri="{FF2B5EF4-FFF2-40B4-BE49-F238E27FC236}">
                <a16:creationId xmlns:a16="http://schemas.microsoft.com/office/drawing/2014/main" id="{FCF22C8B-2585-88FF-7E52-DB284124D5D2}"/>
              </a:ext>
            </a:extLst>
          </p:cNvPr>
          <p:cNvSpPr>
            <a:spLocks noGrp="1"/>
          </p:cNvSpPr>
          <p:nvPr>
            <p:ph idx="1"/>
          </p:nvPr>
        </p:nvSpPr>
        <p:spPr/>
        <p:txBody>
          <a:bodyPr/>
          <a:lstStyle/>
          <a:p>
            <a:pPr algn="l" fontAlgn="base"/>
            <a:r>
              <a:rPr lang="en-IN" b="0" i="0" dirty="0">
                <a:solidFill>
                  <a:srgbClr val="313537"/>
                </a:solidFill>
                <a:effectLst/>
                <a:latin typeface="Inter"/>
              </a:rPr>
              <a:t>Used to store numbers. There are different sub-types of numerical variables. For a few examples:</a:t>
            </a:r>
          </a:p>
          <a:p>
            <a:pPr algn="l" fontAlgn="base">
              <a:buFont typeface="Arial" panose="020B0604020202020204" pitchFamily="34" charset="0"/>
              <a:buChar char="•"/>
            </a:pPr>
            <a:r>
              <a:rPr lang="en-IN" b="1" i="0" dirty="0">
                <a:solidFill>
                  <a:srgbClr val="313537"/>
                </a:solidFill>
                <a:effectLst/>
                <a:latin typeface="var(--font-family-body)"/>
              </a:rPr>
              <a:t>Int32</a:t>
            </a:r>
            <a:r>
              <a:rPr lang="en-IN" b="0" i="0" dirty="0">
                <a:solidFill>
                  <a:srgbClr val="313537"/>
                </a:solidFill>
                <a:effectLst/>
                <a:latin typeface="var(--font-family-body)"/>
              </a:rPr>
              <a:t> - System.Int32 (signed integers): 10, 299, -100</a:t>
            </a:r>
          </a:p>
          <a:p>
            <a:pPr algn="l" fontAlgn="base">
              <a:buFont typeface="Arial" panose="020B0604020202020204" pitchFamily="34" charset="0"/>
              <a:buChar char="•"/>
            </a:pPr>
            <a:r>
              <a:rPr lang="en-IN" b="1" i="0" dirty="0">
                <a:solidFill>
                  <a:srgbClr val="313537"/>
                </a:solidFill>
                <a:effectLst/>
                <a:latin typeface="var(--font-family-body)"/>
              </a:rPr>
              <a:t>Long</a:t>
            </a:r>
            <a:r>
              <a:rPr lang="en-IN" b="0" i="0" dirty="0">
                <a:solidFill>
                  <a:srgbClr val="313537"/>
                </a:solidFill>
                <a:effectLst/>
                <a:latin typeface="var(--font-family-body)"/>
              </a:rPr>
              <a:t> - System.Int64 (long integers): 54354353430, -11332424D</a:t>
            </a:r>
          </a:p>
          <a:p>
            <a:pPr algn="l" fontAlgn="base">
              <a:buFont typeface="Arial" panose="020B0604020202020204" pitchFamily="34" charset="0"/>
              <a:buChar char="•"/>
            </a:pPr>
            <a:r>
              <a:rPr lang="en-IN" b="1" i="0" dirty="0">
                <a:solidFill>
                  <a:srgbClr val="313537"/>
                </a:solidFill>
                <a:effectLst/>
                <a:latin typeface="var(--font-family-body)"/>
              </a:rPr>
              <a:t>Double</a:t>
            </a:r>
            <a:r>
              <a:rPr lang="en-IN" b="0" i="0" dirty="0">
                <a:solidFill>
                  <a:srgbClr val="313537"/>
                </a:solidFill>
                <a:effectLst/>
                <a:latin typeface="var(--font-family-body)"/>
              </a:rPr>
              <a:t> - </a:t>
            </a:r>
            <a:r>
              <a:rPr lang="en-IN" b="0" i="0" dirty="0" err="1">
                <a:solidFill>
                  <a:srgbClr val="313537"/>
                </a:solidFill>
                <a:effectLst/>
                <a:latin typeface="var(--font-family-body)"/>
              </a:rPr>
              <a:t>System.Double</a:t>
            </a:r>
            <a:r>
              <a:rPr lang="en-IN" b="0" i="0" dirty="0">
                <a:solidFill>
                  <a:srgbClr val="313537"/>
                </a:solidFill>
                <a:effectLst/>
                <a:latin typeface="var(--font-family-body)"/>
              </a:rPr>
              <a:t> (allows decimals, 15-16 digits precision): 19.1234567891011</a:t>
            </a:r>
          </a:p>
          <a:p>
            <a:endParaRPr lang="en-US" dirty="0"/>
          </a:p>
        </p:txBody>
      </p:sp>
    </p:spTree>
    <p:extLst>
      <p:ext uri="{BB962C8B-B14F-4D97-AF65-F5344CB8AC3E}">
        <p14:creationId xmlns:p14="http://schemas.microsoft.com/office/powerpoint/2010/main" val="1827639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B0DEB-455E-F35D-44A6-4E2CD8083CED}"/>
              </a:ext>
            </a:extLst>
          </p:cNvPr>
          <p:cNvSpPr>
            <a:spLocks noGrp="1"/>
          </p:cNvSpPr>
          <p:nvPr>
            <p:ph type="title"/>
          </p:nvPr>
        </p:nvSpPr>
        <p:spPr/>
        <p:txBody>
          <a:bodyPr/>
          <a:lstStyle/>
          <a:p>
            <a:r>
              <a:rPr lang="en-US" dirty="0"/>
              <a:t>Booleans</a:t>
            </a:r>
          </a:p>
        </p:txBody>
      </p:sp>
      <p:sp>
        <p:nvSpPr>
          <p:cNvPr id="3" name="Content Placeholder 2">
            <a:extLst>
              <a:ext uri="{FF2B5EF4-FFF2-40B4-BE49-F238E27FC236}">
                <a16:creationId xmlns:a16="http://schemas.microsoft.com/office/drawing/2014/main" id="{A2AF67C6-C120-AF30-DB73-AEC6D80C7E2A}"/>
              </a:ext>
            </a:extLst>
          </p:cNvPr>
          <p:cNvSpPr>
            <a:spLocks noGrp="1"/>
          </p:cNvSpPr>
          <p:nvPr>
            <p:ph idx="1"/>
          </p:nvPr>
        </p:nvSpPr>
        <p:spPr/>
        <p:txBody>
          <a:bodyPr/>
          <a:lstStyle/>
          <a:p>
            <a:pPr marL="0" indent="0" algn="l" fontAlgn="base">
              <a:buNone/>
            </a:pPr>
            <a:endParaRPr lang="en-IN" b="0" i="0" dirty="0">
              <a:solidFill>
                <a:srgbClr val="313537"/>
              </a:solidFill>
              <a:effectLst/>
              <a:latin typeface="lato" panose="020F0502020204030204" pitchFamily="34" charset="0"/>
            </a:endParaRPr>
          </a:p>
          <a:p>
            <a:pPr fontAlgn="base"/>
            <a:r>
              <a:rPr lang="en-IN" dirty="0" err="1">
                <a:effectLst/>
                <a:latin typeface="var(--font-family-body)"/>
              </a:rPr>
              <a:t>System.Boolean</a:t>
            </a:r>
            <a:r>
              <a:rPr lang="en-IN" dirty="0">
                <a:effectLst/>
                <a:latin typeface="var(--font-family-body)"/>
              </a:rPr>
              <a:t>: Used to store one of two values – True or False.</a:t>
            </a:r>
          </a:p>
          <a:p>
            <a:pPr marL="0" indent="0">
              <a:buNone/>
            </a:pPr>
            <a:endParaRPr lang="en-US" dirty="0"/>
          </a:p>
        </p:txBody>
      </p:sp>
    </p:spTree>
    <p:extLst>
      <p:ext uri="{BB962C8B-B14F-4D97-AF65-F5344CB8AC3E}">
        <p14:creationId xmlns:p14="http://schemas.microsoft.com/office/powerpoint/2010/main" val="29827734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DB0B7-2920-F1A7-4BA5-7648A19EDAAC}"/>
              </a:ext>
            </a:extLst>
          </p:cNvPr>
          <p:cNvSpPr>
            <a:spLocks noGrp="1"/>
          </p:cNvSpPr>
          <p:nvPr>
            <p:ph type="title"/>
          </p:nvPr>
        </p:nvSpPr>
        <p:spPr/>
        <p:txBody>
          <a:bodyPr/>
          <a:lstStyle/>
          <a:p>
            <a:r>
              <a:rPr lang="en-US" dirty="0"/>
              <a:t>Scope</a:t>
            </a:r>
          </a:p>
        </p:txBody>
      </p:sp>
      <p:sp>
        <p:nvSpPr>
          <p:cNvPr id="3" name="Content Placeholder 2">
            <a:extLst>
              <a:ext uri="{FF2B5EF4-FFF2-40B4-BE49-F238E27FC236}">
                <a16:creationId xmlns:a16="http://schemas.microsoft.com/office/drawing/2014/main" id="{8339AA9D-0E65-A7F7-6018-80EEF6B5E450}"/>
              </a:ext>
            </a:extLst>
          </p:cNvPr>
          <p:cNvSpPr>
            <a:spLocks noGrp="1"/>
          </p:cNvSpPr>
          <p:nvPr>
            <p:ph idx="1"/>
          </p:nvPr>
        </p:nvSpPr>
        <p:spPr/>
        <p:txBody>
          <a:bodyPr/>
          <a:lstStyle/>
          <a:p>
            <a:r>
              <a:rPr lang="en-US" dirty="0"/>
              <a:t>Scope and Hands on !!</a:t>
            </a:r>
          </a:p>
        </p:txBody>
      </p:sp>
    </p:spTree>
    <p:extLst>
      <p:ext uri="{BB962C8B-B14F-4D97-AF65-F5344CB8AC3E}">
        <p14:creationId xmlns:p14="http://schemas.microsoft.com/office/powerpoint/2010/main" val="2138482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86D54E3-331F-035F-D23E-30B64294799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2145" y="898571"/>
            <a:ext cx="10987709" cy="5060857"/>
          </a:xfrm>
        </p:spPr>
      </p:pic>
    </p:spTree>
    <p:extLst>
      <p:ext uri="{BB962C8B-B14F-4D97-AF65-F5344CB8AC3E}">
        <p14:creationId xmlns:p14="http://schemas.microsoft.com/office/powerpoint/2010/main" val="869953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9731D-39E4-E368-A7BE-B6B3AC010FE8}"/>
              </a:ext>
            </a:extLst>
          </p:cNvPr>
          <p:cNvSpPr>
            <a:spLocks noGrp="1"/>
          </p:cNvSpPr>
          <p:nvPr>
            <p:ph type="title"/>
          </p:nvPr>
        </p:nvSpPr>
        <p:spPr/>
        <p:txBody>
          <a:bodyPr/>
          <a:lstStyle/>
          <a:p>
            <a:r>
              <a:rPr lang="en-IN" dirty="0">
                <a:solidFill>
                  <a:srgbClr val="313537"/>
                </a:solidFill>
                <a:latin typeface="Inter"/>
              </a:rPr>
              <a:t>S</a:t>
            </a:r>
            <a:r>
              <a:rPr lang="en-IN" b="0" i="0" dirty="0">
                <a:solidFill>
                  <a:srgbClr val="313537"/>
                </a:solidFill>
                <a:effectLst/>
                <a:latin typeface="Inter"/>
              </a:rPr>
              <a:t>ome of the most common ones data types</a:t>
            </a:r>
            <a:endParaRPr lang="en-US" dirty="0"/>
          </a:p>
        </p:txBody>
      </p:sp>
      <p:pic>
        <p:nvPicPr>
          <p:cNvPr id="5" name="Content Placeholder 4">
            <a:extLst>
              <a:ext uri="{FF2B5EF4-FFF2-40B4-BE49-F238E27FC236}">
                <a16:creationId xmlns:a16="http://schemas.microsoft.com/office/drawing/2014/main" id="{9FB52A0F-9C6E-DB57-03EB-CDD59FB8BD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44831" y="1825625"/>
            <a:ext cx="5302337" cy="4351338"/>
          </a:xfrm>
        </p:spPr>
      </p:pic>
    </p:spTree>
    <p:extLst>
      <p:ext uri="{BB962C8B-B14F-4D97-AF65-F5344CB8AC3E}">
        <p14:creationId xmlns:p14="http://schemas.microsoft.com/office/powerpoint/2010/main" val="25254114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A8BC1-01E5-4873-DD5A-B7F576B9E4D5}"/>
              </a:ext>
            </a:extLst>
          </p:cNvPr>
          <p:cNvSpPr>
            <a:spLocks noGrp="1"/>
          </p:cNvSpPr>
          <p:nvPr>
            <p:ph type="title"/>
          </p:nvPr>
        </p:nvSpPr>
        <p:spPr/>
        <p:txBody>
          <a:bodyPr/>
          <a:lstStyle/>
          <a:p>
            <a:r>
              <a:rPr lang="en-IN" b="1" i="0" dirty="0" err="1">
                <a:solidFill>
                  <a:srgbClr val="313537"/>
                </a:solidFill>
                <a:effectLst/>
                <a:latin typeface="var(--font-family-head)"/>
              </a:rPr>
              <a:t>GenericValue</a:t>
            </a:r>
            <a:br>
              <a:rPr lang="en-IN" b="1" i="0" dirty="0">
                <a:solidFill>
                  <a:srgbClr val="313537"/>
                </a:solidFill>
                <a:effectLst/>
                <a:latin typeface="merriweather" panose="020F0502020204030204" pitchFamily="34" charset="0"/>
              </a:rPr>
            </a:br>
            <a:endParaRPr lang="en-US" dirty="0"/>
          </a:p>
        </p:txBody>
      </p:sp>
      <p:sp>
        <p:nvSpPr>
          <p:cNvPr id="3" name="Content Placeholder 2">
            <a:extLst>
              <a:ext uri="{FF2B5EF4-FFF2-40B4-BE49-F238E27FC236}">
                <a16:creationId xmlns:a16="http://schemas.microsoft.com/office/drawing/2014/main" id="{45142813-C94E-597B-6191-2FB75BBC453A}"/>
              </a:ext>
            </a:extLst>
          </p:cNvPr>
          <p:cNvSpPr>
            <a:spLocks noGrp="1"/>
          </p:cNvSpPr>
          <p:nvPr>
            <p:ph idx="1"/>
          </p:nvPr>
        </p:nvSpPr>
        <p:spPr/>
        <p:txBody>
          <a:bodyPr/>
          <a:lstStyle/>
          <a:p>
            <a:r>
              <a:rPr lang="en-US" dirty="0"/>
              <a:t>While developing an automation process, there are situations where you are not sure what type of data is retrieved. In order to find out, you need to run a few tests using a variable with a broad enough spectrum that can catch any type of input. </a:t>
            </a:r>
          </a:p>
          <a:p>
            <a:r>
              <a:rPr lang="en-US" dirty="0"/>
              <a:t>This is where we recommend temporarily using </a:t>
            </a:r>
            <a:r>
              <a:rPr lang="en-US" dirty="0" err="1"/>
              <a:t>GenericValue</a:t>
            </a:r>
            <a:r>
              <a:rPr lang="en-US" dirty="0"/>
              <a:t> Variables. </a:t>
            </a:r>
          </a:p>
        </p:txBody>
      </p:sp>
    </p:spTree>
    <p:extLst>
      <p:ext uri="{BB962C8B-B14F-4D97-AF65-F5344CB8AC3E}">
        <p14:creationId xmlns:p14="http://schemas.microsoft.com/office/powerpoint/2010/main" val="20198004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4C04D-F4B9-E517-91BF-7847874C8474}"/>
              </a:ext>
            </a:extLst>
          </p:cNvPr>
          <p:cNvSpPr>
            <a:spLocks noGrp="1"/>
          </p:cNvSpPr>
          <p:nvPr>
            <p:ph type="title"/>
          </p:nvPr>
        </p:nvSpPr>
        <p:spPr/>
        <p:txBody>
          <a:bodyPr/>
          <a:lstStyle/>
          <a:p>
            <a:r>
              <a:rPr lang="en-US" b="1" dirty="0" err="1"/>
              <a:t>GenericValue</a:t>
            </a:r>
            <a:r>
              <a:rPr lang="en-US" b="1" dirty="0"/>
              <a:t>  - What is it?</a:t>
            </a:r>
          </a:p>
        </p:txBody>
      </p:sp>
      <p:sp>
        <p:nvSpPr>
          <p:cNvPr id="3" name="Content Placeholder 2">
            <a:extLst>
              <a:ext uri="{FF2B5EF4-FFF2-40B4-BE49-F238E27FC236}">
                <a16:creationId xmlns:a16="http://schemas.microsoft.com/office/drawing/2014/main" id="{D2693700-0547-5C67-712D-741A8C46AD6C}"/>
              </a:ext>
            </a:extLst>
          </p:cNvPr>
          <p:cNvSpPr>
            <a:spLocks noGrp="1"/>
          </p:cNvSpPr>
          <p:nvPr>
            <p:ph idx="1"/>
          </p:nvPr>
        </p:nvSpPr>
        <p:spPr/>
        <p:txBody>
          <a:bodyPr/>
          <a:lstStyle/>
          <a:p>
            <a:r>
              <a:rPr lang="en-US" dirty="0"/>
              <a:t>The </a:t>
            </a:r>
            <a:r>
              <a:rPr lang="en-US" dirty="0" err="1"/>
              <a:t>GenericValue</a:t>
            </a:r>
            <a:r>
              <a:rPr lang="en-US" dirty="0"/>
              <a:t> (</a:t>
            </a:r>
            <a:r>
              <a:rPr lang="en-US" dirty="0" err="1"/>
              <a:t>UiPath.Core.GenericValue</a:t>
            </a:r>
            <a:r>
              <a:rPr lang="en-US" dirty="0"/>
              <a:t>) data type is particular to UiPath and can store any kind of data, including text, numbers, dates, and arrays.</a:t>
            </a:r>
            <a:br>
              <a:rPr lang="en-US" dirty="0"/>
            </a:br>
            <a:endParaRPr lang="en-US" dirty="0"/>
          </a:p>
        </p:txBody>
      </p:sp>
    </p:spTree>
    <p:extLst>
      <p:ext uri="{BB962C8B-B14F-4D97-AF65-F5344CB8AC3E}">
        <p14:creationId xmlns:p14="http://schemas.microsoft.com/office/powerpoint/2010/main" val="2227851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2596-9E84-D74C-03E0-FA7B752C90CB}"/>
              </a:ext>
            </a:extLst>
          </p:cNvPr>
          <p:cNvSpPr>
            <a:spLocks noGrp="1"/>
          </p:cNvSpPr>
          <p:nvPr>
            <p:ph type="title"/>
          </p:nvPr>
        </p:nvSpPr>
        <p:spPr/>
        <p:txBody>
          <a:bodyPr>
            <a:normAutofit/>
          </a:bodyPr>
          <a:lstStyle/>
          <a:p>
            <a:r>
              <a:rPr lang="en-IN" b="1" i="0" dirty="0">
                <a:solidFill>
                  <a:srgbClr val="000000"/>
                </a:solidFill>
                <a:effectLst/>
                <a:latin typeface="var(--font-family-head)"/>
              </a:rPr>
              <a:t>What are some business scenarios in which you will use </a:t>
            </a:r>
            <a:r>
              <a:rPr lang="en-IN" b="1" i="0" dirty="0" err="1">
                <a:solidFill>
                  <a:srgbClr val="000000"/>
                </a:solidFill>
                <a:effectLst/>
                <a:latin typeface="var(--font-family-head)"/>
              </a:rPr>
              <a:t>GenericValue</a:t>
            </a:r>
            <a:r>
              <a:rPr lang="en-IN" b="1" i="0" dirty="0">
                <a:solidFill>
                  <a:srgbClr val="000000"/>
                </a:solidFill>
                <a:effectLst/>
                <a:latin typeface="var(--font-family-head)"/>
              </a:rPr>
              <a:t>?</a:t>
            </a:r>
            <a:endParaRPr lang="en-US" dirty="0"/>
          </a:p>
        </p:txBody>
      </p:sp>
      <p:sp>
        <p:nvSpPr>
          <p:cNvPr id="3" name="Content Placeholder 2">
            <a:extLst>
              <a:ext uri="{FF2B5EF4-FFF2-40B4-BE49-F238E27FC236}">
                <a16:creationId xmlns:a16="http://schemas.microsoft.com/office/drawing/2014/main" id="{631A7FB3-9D89-289B-B2B5-845D1639F045}"/>
              </a:ext>
            </a:extLst>
          </p:cNvPr>
          <p:cNvSpPr>
            <a:spLocks noGrp="1"/>
          </p:cNvSpPr>
          <p:nvPr>
            <p:ph idx="1"/>
          </p:nvPr>
        </p:nvSpPr>
        <p:spPr/>
        <p:txBody>
          <a:bodyPr/>
          <a:lstStyle/>
          <a:p>
            <a:pPr algn="l" fontAlgn="base">
              <a:buFont typeface="Arial" panose="020B0604020202020204" pitchFamily="34" charset="0"/>
              <a:buChar char="•"/>
            </a:pPr>
            <a:r>
              <a:rPr lang="en-IN" b="0" i="0" dirty="0">
                <a:solidFill>
                  <a:srgbClr val="000000"/>
                </a:solidFill>
                <a:effectLst/>
                <a:latin typeface="var(--font-family-body)"/>
              </a:rPr>
              <a:t>Data is extracted from a UI field and forwarded to another workflow without processing.</a:t>
            </a:r>
          </a:p>
          <a:p>
            <a:pPr algn="l" fontAlgn="base">
              <a:buFont typeface="Arial" panose="020B0604020202020204" pitchFamily="34" charset="0"/>
              <a:buChar char="•"/>
            </a:pPr>
            <a:r>
              <a:rPr lang="en-IN" b="0" i="0" dirty="0">
                <a:solidFill>
                  <a:srgbClr val="000000"/>
                </a:solidFill>
                <a:effectLst/>
                <a:latin typeface="var(--font-family-body)"/>
              </a:rPr>
              <a:t>Two versions of the same Excel file are being compared column by column. The columns are different in terms of data type, the only relevant thing is which entries have changed. </a:t>
            </a:r>
          </a:p>
          <a:p>
            <a:endParaRPr lang="en-US" dirty="0"/>
          </a:p>
        </p:txBody>
      </p:sp>
    </p:spTree>
    <p:extLst>
      <p:ext uri="{BB962C8B-B14F-4D97-AF65-F5344CB8AC3E}">
        <p14:creationId xmlns:p14="http://schemas.microsoft.com/office/powerpoint/2010/main" val="38560726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A7380-D936-67BD-CE86-EF5F0B2B4997}"/>
              </a:ext>
            </a:extLst>
          </p:cNvPr>
          <p:cNvSpPr>
            <a:spLocks noGrp="1"/>
          </p:cNvSpPr>
          <p:nvPr>
            <p:ph type="title"/>
          </p:nvPr>
        </p:nvSpPr>
        <p:spPr/>
        <p:txBody>
          <a:bodyPr/>
          <a:lstStyle/>
          <a:p>
            <a:r>
              <a:rPr lang="en-IN" b="1" i="0" dirty="0">
                <a:solidFill>
                  <a:srgbClr val="313537"/>
                </a:solidFill>
                <a:effectLst/>
                <a:latin typeface="var(--font-family-head)"/>
              </a:rPr>
              <a:t>Conversion methods of Data Types</a:t>
            </a:r>
            <a:endParaRPr lang="en-US" dirty="0"/>
          </a:p>
        </p:txBody>
      </p:sp>
      <p:sp>
        <p:nvSpPr>
          <p:cNvPr id="3" name="Content Placeholder 2">
            <a:extLst>
              <a:ext uri="{FF2B5EF4-FFF2-40B4-BE49-F238E27FC236}">
                <a16:creationId xmlns:a16="http://schemas.microsoft.com/office/drawing/2014/main" id="{E7E93FBC-6046-C820-0014-4765C5C0CA51}"/>
              </a:ext>
            </a:extLst>
          </p:cNvPr>
          <p:cNvSpPr>
            <a:spLocks noGrp="1"/>
          </p:cNvSpPr>
          <p:nvPr>
            <p:ph idx="1"/>
          </p:nvPr>
        </p:nvSpPr>
        <p:spPr/>
        <p:txBody>
          <a:bodyPr/>
          <a:lstStyle/>
          <a:p>
            <a:pPr algn="l" fontAlgn="base"/>
            <a:r>
              <a:rPr lang="en-IN" b="0" i="0" dirty="0">
                <a:solidFill>
                  <a:srgbClr val="313537"/>
                </a:solidFill>
                <a:effectLst/>
                <a:latin typeface="Inter"/>
              </a:rPr>
              <a:t>These are ways of changing an expression from one data type to another. For example, conversion of an integer to string or vice versa.</a:t>
            </a:r>
          </a:p>
          <a:p>
            <a:pPr algn="l" fontAlgn="base"/>
            <a:r>
              <a:rPr lang="en-IN" b="0" i="0" dirty="0">
                <a:solidFill>
                  <a:srgbClr val="313537"/>
                </a:solidFill>
                <a:effectLst/>
                <a:latin typeface="Inter"/>
              </a:rPr>
              <a:t>Here's a list of some of the conversion methods commonly used for data types.</a:t>
            </a:r>
          </a:p>
          <a:p>
            <a:endParaRPr lang="en-US" dirty="0"/>
          </a:p>
        </p:txBody>
      </p:sp>
    </p:spTree>
    <p:extLst>
      <p:ext uri="{BB962C8B-B14F-4D97-AF65-F5344CB8AC3E}">
        <p14:creationId xmlns:p14="http://schemas.microsoft.com/office/powerpoint/2010/main" val="29655654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301F842-C896-68D4-32E9-5B86E96C9D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4201" y="-18673"/>
            <a:ext cx="8363597" cy="6895345"/>
          </a:xfrm>
          <a:prstGeom prst="rect">
            <a:avLst/>
          </a:prstGeom>
        </p:spPr>
      </p:pic>
    </p:spTree>
    <p:extLst>
      <p:ext uri="{BB962C8B-B14F-4D97-AF65-F5344CB8AC3E}">
        <p14:creationId xmlns:p14="http://schemas.microsoft.com/office/powerpoint/2010/main" val="1769287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BF1A1-452C-2751-1F3D-DB120EF7EE3F}"/>
              </a:ext>
            </a:extLst>
          </p:cNvPr>
          <p:cNvSpPr>
            <a:spLocks noGrp="1"/>
          </p:cNvSpPr>
          <p:nvPr>
            <p:ph type="ctrTitle"/>
          </p:nvPr>
        </p:nvSpPr>
        <p:spPr/>
        <p:txBody>
          <a:bodyPr/>
          <a:lstStyle/>
          <a:p>
            <a:r>
              <a:rPr lang="en-IN" dirty="0"/>
              <a:t>Business Process Automation</a:t>
            </a:r>
          </a:p>
        </p:txBody>
      </p:sp>
      <p:sp>
        <p:nvSpPr>
          <p:cNvPr id="3" name="Subtitle 2">
            <a:extLst>
              <a:ext uri="{FF2B5EF4-FFF2-40B4-BE49-F238E27FC236}">
                <a16:creationId xmlns:a16="http://schemas.microsoft.com/office/drawing/2014/main" id="{2D00BDAF-87B9-E958-4DA6-49B74409023B}"/>
              </a:ext>
            </a:extLst>
          </p:cNvPr>
          <p:cNvSpPr>
            <a:spLocks noGrp="1"/>
          </p:cNvSpPr>
          <p:nvPr>
            <p:ph type="subTitle" idx="1"/>
          </p:nvPr>
        </p:nvSpPr>
        <p:spPr/>
        <p:txBody>
          <a:bodyPr/>
          <a:lstStyle/>
          <a:p>
            <a:r>
              <a:rPr lang="en-IN" dirty="0"/>
              <a:t>Class – 02</a:t>
            </a:r>
          </a:p>
        </p:txBody>
      </p:sp>
    </p:spTree>
    <p:extLst>
      <p:ext uri="{BB962C8B-B14F-4D97-AF65-F5344CB8AC3E}">
        <p14:creationId xmlns:p14="http://schemas.microsoft.com/office/powerpoint/2010/main" val="25288155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93967-DCED-476C-7235-9D8A2273C027}"/>
              </a:ext>
            </a:extLst>
          </p:cNvPr>
          <p:cNvSpPr>
            <a:spLocks noGrp="1"/>
          </p:cNvSpPr>
          <p:nvPr>
            <p:ph type="title"/>
          </p:nvPr>
        </p:nvSpPr>
        <p:spPr/>
        <p:txBody>
          <a:bodyPr/>
          <a:lstStyle/>
          <a:p>
            <a:r>
              <a:rPr lang="en-IN" b="1" i="0" dirty="0">
                <a:solidFill>
                  <a:srgbClr val="000000"/>
                </a:solidFill>
                <a:effectLst/>
                <a:latin typeface="var(--font-family-head)"/>
              </a:rPr>
              <a:t>Invoke Workflow File and Arguments</a:t>
            </a:r>
            <a:endParaRPr lang="en-US" dirty="0"/>
          </a:p>
        </p:txBody>
      </p:sp>
      <p:sp>
        <p:nvSpPr>
          <p:cNvPr id="3" name="Text Placeholder 2">
            <a:extLst>
              <a:ext uri="{FF2B5EF4-FFF2-40B4-BE49-F238E27FC236}">
                <a16:creationId xmlns:a16="http://schemas.microsoft.com/office/drawing/2014/main" id="{18EE3E79-3AB2-3BE0-7A8C-8090CCA9D543}"/>
              </a:ext>
            </a:extLst>
          </p:cNvPr>
          <p:cNvSpPr>
            <a:spLocks noGrp="1"/>
          </p:cNvSpPr>
          <p:nvPr>
            <p:ph type="body" idx="1"/>
          </p:nvPr>
        </p:nvSpPr>
        <p:spPr/>
        <p:txBody>
          <a:bodyPr>
            <a:normAutofit fontScale="92500" lnSpcReduction="10000"/>
          </a:bodyPr>
          <a:lstStyle/>
          <a:p>
            <a:r>
              <a:rPr lang="en-US" dirty="0"/>
              <a:t>Explain what arguments are and what they are used for. </a:t>
            </a:r>
          </a:p>
          <a:p>
            <a:r>
              <a:rPr lang="en-US" dirty="0"/>
              <a:t>Use the Invoke Workflow File Activity to chain workflow execution and pass data through arguments.  </a:t>
            </a:r>
          </a:p>
          <a:p>
            <a:r>
              <a:rPr lang="en-US" dirty="0"/>
              <a:t>Differentiate between variables and arguments.</a:t>
            </a:r>
          </a:p>
          <a:p>
            <a:endParaRPr lang="en-US" dirty="0"/>
          </a:p>
        </p:txBody>
      </p:sp>
    </p:spTree>
    <p:extLst>
      <p:ext uri="{BB962C8B-B14F-4D97-AF65-F5344CB8AC3E}">
        <p14:creationId xmlns:p14="http://schemas.microsoft.com/office/powerpoint/2010/main" val="13555029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C824A-6266-7872-2B18-6E70A5ED1D72}"/>
              </a:ext>
            </a:extLst>
          </p:cNvPr>
          <p:cNvSpPr>
            <a:spLocks noGrp="1"/>
          </p:cNvSpPr>
          <p:nvPr>
            <p:ph type="title"/>
          </p:nvPr>
        </p:nvSpPr>
        <p:spPr/>
        <p:txBody>
          <a:bodyPr>
            <a:normAutofit/>
          </a:bodyPr>
          <a:lstStyle/>
          <a:p>
            <a:pPr fontAlgn="base"/>
            <a:r>
              <a:rPr lang="en-IN" b="1" i="0" dirty="0">
                <a:solidFill>
                  <a:srgbClr val="000000"/>
                </a:solidFill>
                <a:effectLst/>
                <a:latin typeface="var(--font-family-head)"/>
              </a:rPr>
              <a:t>What is a workflow?</a:t>
            </a:r>
            <a:endParaRPr lang="en-US" dirty="0"/>
          </a:p>
        </p:txBody>
      </p:sp>
      <p:sp>
        <p:nvSpPr>
          <p:cNvPr id="3" name="Content Placeholder 2">
            <a:extLst>
              <a:ext uri="{FF2B5EF4-FFF2-40B4-BE49-F238E27FC236}">
                <a16:creationId xmlns:a16="http://schemas.microsoft.com/office/drawing/2014/main" id="{888BD6A6-A456-68A3-D143-02E2E6B125D5}"/>
              </a:ext>
            </a:extLst>
          </p:cNvPr>
          <p:cNvSpPr>
            <a:spLocks noGrp="1"/>
          </p:cNvSpPr>
          <p:nvPr>
            <p:ph idx="1"/>
          </p:nvPr>
        </p:nvSpPr>
        <p:spPr/>
        <p:txBody>
          <a:bodyPr>
            <a:normAutofit/>
          </a:bodyPr>
          <a:lstStyle/>
          <a:p>
            <a:r>
              <a:rPr lang="en-US" dirty="0"/>
              <a:t>A workflow represents a relatively small piece of an automation project, typically executing a specific part of the process. Once built, it can be reused across different projects.</a:t>
            </a:r>
          </a:p>
          <a:p>
            <a:r>
              <a:rPr lang="en-US" dirty="0"/>
              <a:t>A workflow is made of Studio activities, interconnected through variables to form a routine. The routine typically has an input and an output. Basically, it defines the flow of automation. Hence the name, workflow.</a:t>
            </a:r>
          </a:p>
          <a:p>
            <a:r>
              <a:rPr lang="en-US" dirty="0"/>
              <a:t>UiPath Studio provides you with predefined workflow layouts to suit all the needs of a fast and reliable automation process.</a:t>
            </a:r>
          </a:p>
        </p:txBody>
      </p:sp>
    </p:spTree>
    <p:extLst>
      <p:ext uri="{BB962C8B-B14F-4D97-AF65-F5344CB8AC3E}">
        <p14:creationId xmlns:p14="http://schemas.microsoft.com/office/powerpoint/2010/main" val="33539323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2CCB4-1DB6-B6C5-C99B-C6FCD33C5EC1}"/>
              </a:ext>
            </a:extLst>
          </p:cNvPr>
          <p:cNvSpPr>
            <a:spLocks noGrp="1"/>
          </p:cNvSpPr>
          <p:nvPr>
            <p:ph type="title"/>
          </p:nvPr>
        </p:nvSpPr>
        <p:spPr/>
        <p:txBody>
          <a:bodyPr>
            <a:normAutofit/>
          </a:bodyPr>
          <a:lstStyle/>
          <a:p>
            <a:pPr fontAlgn="base"/>
            <a:r>
              <a:rPr lang="en-IN" dirty="0">
                <a:effectLst/>
                <a:latin typeface="var(--font-family-body)"/>
              </a:rPr>
              <a:t>The workflow layouts are:</a:t>
            </a:r>
            <a:endParaRPr lang="en-US" dirty="0"/>
          </a:p>
        </p:txBody>
      </p:sp>
      <p:sp>
        <p:nvSpPr>
          <p:cNvPr id="3" name="Content Placeholder 2">
            <a:extLst>
              <a:ext uri="{FF2B5EF4-FFF2-40B4-BE49-F238E27FC236}">
                <a16:creationId xmlns:a16="http://schemas.microsoft.com/office/drawing/2014/main" id="{64BD26D2-9198-F1C6-96E7-92A7B5E3961D}"/>
              </a:ext>
            </a:extLst>
          </p:cNvPr>
          <p:cNvSpPr>
            <a:spLocks noGrp="1"/>
          </p:cNvSpPr>
          <p:nvPr>
            <p:ph idx="1"/>
          </p:nvPr>
        </p:nvSpPr>
        <p:spPr/>
        <p:txBody>
          <a:bodyPr/>
          <a:lstStyle/>
          <a:p>
            <a:r>
              <a:rPr lang="en-US" dirty="0"/>
              <a:t>Sequences</a:t>
            </a:r>
          </a:p>
          <a:p>
            <a:r>
              <a:rPr lang="en-US" dirty="0"/>
              <a:t>Flowcharts</a:t>
            </a:r>
          </a:p>
          <a:p>
            <a:r>
              <a:rPr lang="en-US" dirty="0"/>
              <a:t>State Machines</a:t>
            </a:r>
          </a:p>
          <a:p>
            <a:r>
              <a:rPr lang="en-US" dirty="0"/>
              <a:t>Global Exception Handler</a:t>
            </a:r>
          </a:p>
          <a:p>
            <a:endParaRPr lang="en-US" dirty="0"/>
          </a:p>
        </p:txBody>
      </p:sp>
    </p:spTree>
    <p:extLst>
      <p:ext uri="{BB962C8B-B14F-4D97-AF65-F5344CB8AC3E}">
        <p14:creationId xmlns:p14="http://schemas.microsoft.com/office/powerpoint/2010/main" val="1322027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95103-B6F7-F712-6452-DC5AC3C8A085}"/>
              </a:ext>
            </a:extLst>
          </p:cNvPr>
          <p:cNvSpPr>
            <a:spLocks noGrp="1"/>
          </p:cNvSpPr>
          <p:nvPr>
            <p:ph type="title"/>
          </p:nvPr>
        </p:nvSpPr>
        <p:spPr/>
        <p:txBody>
          <a:bodyPr/>
          <a:lstStyle/>
          <a:p>
            <a:r>
              <a:rPr lang="en-IN" b="1" i="0" dirty="0">
                <a:solidFill>
                  <a:srgbClr val="000000"/>
                </a:solidFill>
                <a:effectLst/>
                <a:latin typeface="Inter"/>
              </a:rPr>
              <a:t>Why is it important?</a:t>
            </a:r>
            <a:endParaRPr lang="en-US" dirty="0"/>
          </a:p>
        </p:txBody>
      </p:sp>
      <p:sp>
        <p:nvSpPr>
          <p:cNvPr id="3" name="Content Placeholder 2">
            <a:extLst>
              <a:ext uri="{FF2B5EF4-FFF2-40B4-BE49-F238E27FC236}">
                <a16:creationId xmlns:a16="http://schemas.microsoft.com/office/drawing/2014/main" id="{36452F43-4FBD-5DBB-F895-1CA77DA5405C}"/>
              </a:ext>
            </a:extLst>
          </p:cNvPr>
          <p:cNvSpPr>
            <a:spLocks noGrp="1"/>
          </p:cNvSpPr>
          <p:nvPr>
            <p:ph idx="1"/>
          </p:nvPr>
        </p:nvSpPr>
        <p:spPr/>
        <p:txBody>
          <a:bodyPr>
            <a:normAutofit/>
          </a:bodyPr>
          <a:lstStyle/>
          <a:p>
            <a:r>
              <a:rPr lang="en-US" dirty="0"/>
              <a:t>The fastest, most reliable, and useful way of automating a process is to break it down into smaller bits. </a:t>
            </a:r>
          </a:p>
          <a:p>
            <a:r>
              <a:rPr lang="en-US" dirty="0"/>
              <a:t>This allows for independent testing of components, enables team collaboration, and component reuse. </a:t>
            </a:r>
          </a:p>
          <a:p>
            <a:r>
              <a:rPr lang="en-US" dirty="0"/>
              <a:t>Hence, most of the automation projects require the use of multiple workflows that come together to provide a solid business automation solution.</a:t>
            </a:r>
          </a:p>
        </p:txBody>
      </p:sp>
    </p:spTree>
    <p:extLst>
      <p:ext uri="{BB962C8B-B14F-4D97-AF65-F5344CB8AC3E}">
        <p14:creationId xmlns:p14="http://schemas.microsoft.com/office/powerpoint/2010/main" val="7501636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99ADC-CB35-91D1-B1AA-2271EA62CB9B}"/>
              </a:ext>
            </a:extLst>
          </p:cNvPr>
          <p:cNvSpPr>
            <a:spLocks noGrp="1"/>
          </p:cNvSpPr>
          <p:nvPr>
            <p:ph type="title"/>
          </p:nvPr>
        </p:nvSpPr>
        <p:spPr/>
        <p:txBody>
          <a:bodyPr/>
          <a:lstStyle/>
          <a:p>
            <a:r>
              <a:rPr lang="en-IN" b="1" i="0" dirty="0">
                <a:solidFill>
                  <a:srgbClr val="313537"/>
                </a:solidFill>
                <a:effectLst/>
                <a:latin typeface="Inter"/>
              </a:rPr>
              <a:t>Arguments</a:t>
            </a:r>
            <a:endParaRPr lang="en-US" dirty="0"/>
          </a:p>
        </p:txBody>
      </p:sp>
      <p:sp>
        <p:nvSpPr>
          <p:cNvPr id="3" name="Content Placeholder 2">
            <a:extLst>
              <a:ext uri="{FF2B5EF4-FFF2-40B4-BE49-F238E27FC236}">
                <a16:creationId xmlns:a16="http://schemas.microsoft.com/office/drawing/2014/main" id="{27A21249-E715-BEF2-790E-0EB28786C03F}"/>
              </a:ext>
            </a:extLst>
          </p:cNvPr>
          <p:cNvSpPr>
            <a:spLocks noGrp="1"/>
          </p:cNvSpPr>
          <p:nvPr>
            <p:ph idx="1"/>
          </p:nvPr>
        </p:nvSpPr>
        <p:spPr/>
        <p:txBody>
          <a:bodyPr/>
          <a:lstStyle/>
          <a:p>
            <a:r>
              <a:rPr lang="en-US" dirty="0"/>
              <a:t>What are arguments?</a:t>
            </a:r>
          </a:p>
          <a:p>
            <a:r>
              <a:rPr lang="en-US" dirty="0"/>
              <a:t>Arguments are very similar to variables: </a:t>
            </a:r>
          </a:p>
          <a:p>
            <a:pPr lvl="1"/>
            <a:r>
              <a:rPr lang="en-US" dirty="0"/>
              <a:t>They store data dynamically.</a:t>
            </a:r>
          </a:p>
          <a:p>
            <a:pPr lvl="1"/>
            <a:r>
              <a:rPr lang="en-US" dirty="0"/>
              <a:t>They have the same data types.</a:t>
            </a:r>
          </a:p>
          <a:p>
            <a:pPr lvl="1"/>
            <a:r>
              <a:rPr lang="en-US" dirty="0"/>
              <a:t>They support the same methods and properties.</a:t>
            </a:r>
          </a:p>
          <a:p>
            <a:pPr lvl="1"/>
            <a:r>
              <a:rPr lang="en-US" dirty="0"/>
              <a:t>The difference is that they pass data between workflows, and they have an additional property for this – the direction. Arguments have specific directions: In, Out, and In/Out. These tell the Robot where the information stored in them is supposed to go.</a:t>
            </a:r>
          </a:p>
          <a:p>
            <a:endParaRPr lang="en-US" dirty="0"/>
          </a:p>
        </p:txBody>
      </p:sp>
    </p:spTree>
    <p:extLst>
      <p:ext uri="{BB962C8B-B14F-4D97-AF65-F5344CB8AC3E}">
        <p14:creationId xmlns:p14="http://schemas.microsoft.com/office/powerpoint/2010/main" val="35898756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B3227-FC3F-270D-F666-CC110987CCBF}"/>
              </a:ext>
            </a:extLst>
          </p:cNvPr>
          <p:cNvSpPr>
            <a:spLocks noGrp="1"/>
          </p:cNvSpPr>
          <p:nvPr>
            <p:ph type="title"/>
          </p:nvPr>
        </p:nvSpPr>
        <p:spPr/>
        <p:txBody>
          <a:bodyPr/>
          <a:lstStyle/>
          <a:p>
            <a:r>
              <a:rPr lang="en-IN" b="1" i="0" dirty="0">
                <a:solidFill>
                  <a:srgbClr val="000000"/>
                </a:solidFill>
                <a:effectLst/>
                <a:latin typeface="var(--font-family-head)"/>
              </a:rPr>
              <a:t>Why are they important?</a:t>
            </a:r>
            <a:endParaRPr lang="en-US" dirty="0"/>
          </a:p>
        </p:txBody>
      </p:sp>
      <p:sp>
        <p:nvSpPr>
          <p:cNvPr id="3" name="Content Placeholder 2">
            <a:extLst>
              <a:ext uri="{FF2B5EF4-FFF2-40B4-BE49-F238E27FC236}">
                <a16:creationId xmlns:a16="http://schemas.microsoft.com/office/drawing/2014/main" id="{B182EABF-9FAD-9B71-2F31-05EE05D8990F}"/>
              </a:ext>
            </a:extLst>
          </p:cNvPr>
          <p:cNvSpPr>
            <a:spLocks noGrp="1"/>
          </p:cNvSpPr>
          <p:nvPr>
            <p:ph idx="1"/>
          </p:nvPr>
        </p:nvSpPr>
        <p:spPr/>
        <p:txBody>
          <a:bodyPr/>
          <a:lstStyle/>
          <a:p>
            <a:pPr algn="l" fontAlgn="base"/>
            <a:r>
              <a:rPr lang="en-IN" b="0" i="0" dirty="0">
                <a:solidFill>
                  <a:srgbClr val="000000"/>
                </a:solidFill>
                <a:effectLst/>
                <a:latin typeface="var(--font-family-body)"/>
              </a:rPr>
              <a:t>Arguments are a key component when it comes to building more complex automation, where you need to store and use data between multiple workflows.</a:t>
            </a:r>
          </a:p>
          <a:p>
            <a:pPr marL="0" indent="0">
              <a:buNone/>
            </a:pPr>
            <a:endParaRPr lang="en-US" dirty="0"/>
          </a:p>
        </p:txBody>
      </p:sp>
    </p:spTree>
    <p:extLst>
      <p:ext uri="{BB962C8B-B14F-4D97-AF65-F5344CB8AC3E}">
        <p14:creationId xmlns:p14="http://schemas.microsoft.com/office/powerpoint/2010/main" val="39047416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BE9A6-EC9C-D183-9DFB-5AB7B8D35F25}"/>
              </a:ext>
            </a:extLst>
          </p:cNvPr>
          <p:cNvSpPr>
            <a:spLocks noGrp="1"/>
          </p:cNvSpPr>
          <p:nvPr>
            <p:ph type="title"/>
          </p:nvPr>
        </p:nvSpPr>
        <p:spPr/>
        <p:txBody>
          <a:bodyPr/>
          <a:lstStyle/>
          <a:p>
            <a:r>
              <a:rPr lang="en-US" dirty="0"/>
              <a:t>Hands On !!</a:t>
            </a:r>
          </a:p>
        </p:txBody>
      </p:sp>
      <p:sp>
        <p:nvSpPr>
          <p:cNvPr id="3" name="Text Placeholder 2">
            <a:extLst>
              <a:ext uri="{FF2B5EF4-FFF2-40B4-BE49-F238E27FC236}">
                <a16:creationId xmlns:a16="http://schemas.microsoft.com/office/drawing/2014/main" id="{497B4383-3102-C31E-9F16-58A30903C2A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997197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F3A4A2-0A57-34FD-06B7-83100D0702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72205"/>
            <a:ext cx="7772400" cy="3387412"/>
          </a:xfrm>
          <a:prstGeom prst="rect">
            <a:avLst/>
          </a:prstGeom>
        </p:spPr>
      </p:pic>
    </p:spTree>
    <p:extLst>
      <p:ext uri="{BB962C8B-B14F-4D97-AF65-F5344CB8AC3E}">
        <p14:creationId xmlns:p14="http://schemas.microsoft.com/office/powerpoint/2010/main" val="9334909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FDFAE-D57E-08E0-746D-DC01D6C80889}"/>
              </a:ext>
            </a:extLst>
          </p:cNvPr>
          <p:cNvSpPr>
            <a:spLocks noGrp="1"/>
          </p:cNvSpPr>
          <p:nvPr>
            <p:ph type="title"/>
          </p:nvPr>
        </p:nvSpPr>
        <p:spPr/>
        <p:txBody>
          <a:bodyPr/>
          <a:lstStyle/>
          <a:p>
            <a:r>
              <a:rPr lang="en-US" dirty="0"/>
              <a:t>Variables vs Arguments</a:t>
            </a:r>
          </a:p>
        </p:txBody>
      </p:sp>
      <p:graphicFrame>
        <p:nvGraphicFramePr>
          <p:cNvPr id="4" name="Content Placeholder 3">
            <a:extLst>
              <a:ext uri="{FF2B5EF4-FFF2-40B4-BE49-F238E27FC236}">
                <a16:creationId xmlns:a16="http://schemas.microsoft.com/office/drawing/2014/main" id="{991A4641-8480-5B5E-7ABB-55BF28E353F0}"/>
              </a:ext>
            </a:extLst>
          </p:cNvPr>
          <p:cNvGraphicFramePr>
            <a:graphicFrameLocks noGrp="1"/>
          </p:cNvGraphicFramePr>
          <p:nvPr>
            <p:ph idx="1"/>
            <p:extLst>
              <p:ext uri="{D42A27DB-BD31-4B8C-83A1-F6EECF244321}">
                <p14:modId xmlns:p14="http://schemas.microsoft.com/office/powerpoint/2010/main" val="96050307"/>
              </p:ext>
            </p:extLst>
          </p:nvPr>
        </p:nvGraphicFramePr>
        <p:xfrm>
          <a:off x="0" y="1690688"/>
          <a:ext cx="12192000" cy="5167313"/>
        </p:xfrm>
        <a:graphic>
          <a:graphicData uri="http://schemas.openxmlformats.org/drawingml/2006/table">
            <a:tbl>
              <a:tblPr/>
              <a:tblGrid>
                <a:gridCol w="6095935">
                  <a:extLst>
                    <a:ext uri="{9D8B030D-6E8A-4147-A177-3AD203B41FA5}">
                      <a16:colId xmlns:a16="http://schemas.microsoft.com/office/drawing/2014/main" val="176867514"/>
                    </a:ext>
                  </a:extLst>
                </a:gridCol>
                <a:gridCol w="6096065">
                  <a:extLst>
                    <a:ext uri="{9D8B030D-6E8A-4147-A177-3AD203B41FA5}">
                      <a16:colId xmlns:a16="http://schemas.microsoft.com/office/drawing/2014/main" val="3532354945"/>
                    </a:ext>
                  </a:extLst>
                </a:gridCol>
              </a:tblGrid>
              <a:tr h="307752">
                <a:tc>
                  <a:txBody>
                    <a:bodyPr/>
                    <a:lstStyle/>
                    <a:p>
                      <a:pPr fontAlgn="ctr"/>
                      <a:r>
                        <a:rPr lang="en-IN" sz="1300" b="1">
                          <a:solidFill>
                            <a:srgbClr val="FFFFFF"/>
                          </a:solidFill>
                          <a:effectLst/>
                          <a:latin typeface="var(--font-family-body)"/>
                        </a:rPr>
                        <a:t>Variables</a:t>
                      </a:r>
                      <a:endParaRPr lang="en-IN" sz="1300" b="1">
                        <a:effectLst/>
                        <a:latin typeface="var(--font-family-body)"/>
                      </a:endParaRP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A4616"/>
                    </a:solidFill>
                  </a:tcPr>
                </a:tc>
                <a:tc>
                  <a:txBody>
                    <a:bodyPr/>
                    <a:lstStyle/>
                    <a:p>
                      <a:pPr fontAlgn="ctr"/>
                      <a:r>
                        <a:rPr lang="en-IN" sz="1300" b="1">
                          <a:solidFill>
                            <a:srgbClr val="FFFFFF"/>
                          </a:solidFill>
                          <a:effectLst/>
                          <a:latin typeface="var(--font-family-body)"/>
                        </a:rPr>
                        <a:t>Arguments</a:t>
                      </a:r>
                      <a:endParaRPr lang="en-IN" sz="1300" b="1">
                        <a:effectLst/>
                        <a:latin typeface="var(--font-family-body)"/>
                      </a:endParaRP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A4616"/>
                    </a:solidFill>
                  </a:tcPr>
                </a:tc>
                <a:extLst>
                  <a:ext uri="{0D108BD9-81ED-4DB2-BD59-A6C34878D82A}">
                    <a16:rowId xmlns:a16="http://schemas.microsoft.com/office/drawing/2014/main" val="2803957630"/>
                  </a:ext>
                </a:extLst>
              </a:tr>
              <a:tr h="539525">
                <a:tc>
                  <a:txBody>
                    <a:bodyPr/>
                    <a:lstStyle/>
                    <a:p>
                      <a:pPr algn="ctr" fontAlgn="ctr"/>
                      <a:r>
                        <a:rPr lang="en-IN" sz="1300">
                          <a:effectLst/>
                          <a:latin typeface="var(--font-family-body)"/>
                        </a:rPr>
                        <a:t>Used to pass data from one activity to another within a workflow.</a:t>
                      </a: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ctr" fontAlgn="ctr"/>
                      <a:r>
                        <a:rPr lang="en-IN" sz="1300" dirty="0">
                          <a:effectLst/>
                          <a:latin typeface="var(--font-family-body)"/>
                        </a:rPr>
                        <a:t>Used to pass data dynamically between automation.</a:t>
                      </a: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915512702"/>
                  </a:ext>
                </a:extLst>
              </a:tr>
              <a:tr h="539525">
                <a:tc>
                  <a:txBody>
                    <a:bodyPr/>
                    <a:lstStyle/>
                    <a:p>
                      <a:pPr algn="ctr" fontAlgn="ctr"/>
                      <a:r>
                        <a:rPr lang="en-IN" sz="1300">
                          <a:effectLst/>
                          <a:latin typeface="var(--font-family-body)"/>
                        </a:rPr>
                        <a:t>Don't have directions like In, Out, or In/Out.</a:t>
                      </a: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5F5F5"/>
                    </a:solidFill>
                  </a:tcPr>
                </a:tc>
                <a:tc>
                  <a:txBody>
                    <a:bodyPr/>
                    <a:lstStyle/>
                    <a:p>
                      <a:pPr algn="ctr" fontAlgn="ctr"/>
                      <a:r>
                        <a:rPr lang="en-IN" sz="1300">
                          <a:effectLst/>
                          <a:latin typeface="var(--font-family-body)"/>
                        </a:rPr>
                        <a:t>Do have directions like In, Out, In/Out. </a:t>
                      </a: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5F5F5"/>
                    </a:solidFill>
                  </a:tcPr>
                </a:tc>
                <a:extLst>
                  <a:ext uri="{0D108BD9-81ED-4DB2-BD59-A6C34878D82A}">
                    <a16:rowId xmlns:a16="http://schemas.microsoft.com/office/drawing/2014/main" val="157040310"/>
                  </a:ext>
                </a:extLst>
              </a:tr>
              <a:tr h="1234844">
                <a:tc>
                  <a:txBody>
                    <a:bodyPr/>
                    <a:lstStyle/>
                    <a:p>
                      <a:pPr algn="ctr" fontAlgn="ctr"/>
                      <a:r>
                        <a:rPr lang="en-IN" sz="1300">
                          <a:effectLst/>
                          <a:latin typeface="var(--font-family-body)"/>
                        </a:rPr>
                        <a:t>To create a variable press: Ctrl + K.</a:t>
                      </a:r>
                      <a:br>
                        <a:rPr lang="en-IN" sz="1300">
                          <a:effectLst/>
                          <a:latin typeface="var(--font-family-body)"/>
                        </a:rPr>
                      </a:br>
                      <a:endParaRPr lang="en-IN" sz="1300">
                        <a:effectLst/>
                        <a:latin typeface="var(--font-family-body)"/>
                      </a:endParaRP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ctr" fontAlgn="ctr"/>
                      <a:r>
                        <a:rPr lang="en-IN" sz="1300" dirty="0">
                          <a:effectLst/>
                          <a:latin typeface="var(--font-family-body)"/>
                        </a:rPr>
                        <a:t>To create an In Argument press: Ctrl +M.</a:t>
                      </a:r>
                      <a:br>
                        <a:rPr lang="en-IN" sz="1300" dirty="0">
                          <a:effectLst/>
                          <a:latin typeface="var(--font-family-body)"/>
                        </a:rPr>
                      </a:br>
                      <a:r>
                        <a:rPr lang="en-IN" sz="1300" dirty="0">
                          <a:effectLst/>
                          <a:latin typeface="var(--font-family-body)"/>
                        </a:rPr>
                        <a:t>To create an Out Argument press: </a:t>
                      </a:r>
                      <a:r>
                        <a:rPr lang="en-IN" sz="1300" dirty="0" err="1">
                          <a:effectLst/>
                          <a:latin typeface="var(--font-family-body)"/>
                        </a:rPr>
                        <a:t>Ctrl+Shift+M</a:t>
                      </a:r>
                      <a:r>
                        <a:rPr lang="en-IN" sz="1300" dirty="0">
                          <a:effectLst/>
                          <a:latin typeface="var(--font-family-body)"/>
                        </a:rPr>
                        <a:t>.</a:t>
                      </a:r>
                      <a:br>
                        <a:rPr lang="en-IN" sz="1300" dirty="0">
                          <a:effectLst/>
                          <a:latin typeface="var(--font-family-body)"/>
                        </a:rPr>
                      </a:br>
                      <a:endParaRPr lang="en-IN" sz="1300" dirty="0">
                        <a:effectLst/>
                        <a:latin typeface="var(--font-family-body)"/>
                      </a:endParaRP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296784051"/>
                  </a:ext>
                </a:extLst>
              </a:tr>
              <a:tr h="1003071">
                <a:tc>
                  <a:txBody>
                    <a:bodyPr/>
                    <a:lstStyle/>
                    <a:p>
                      <a:pPr algn="ctr" fontAlgn="ctr"/>
                      <a:r>
                        <a:rPr lang="en-IN" sz="1300" dirty="0">
                          <a:effectLst/>
                          <a:latin typeface="var(--font-family-body)"/>
                        </a:rPr>
                        <a:t>To create variables, there must be at least one activity in the Designer Panel.</a:t>
                      </a: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5F5F5"/>
                    </a:solidFill>
                  </a:tcPr>
                </a:tc>
                <a:tc>
                  <a:txBody>
                    <a:bodyPr/>
                    <a:lstStyle/>
                    <a:p>
                      <a:pPr algn="ctr" fontAlgn="ctr"/>
                      <a:r>
                        <a:rPr lang="en-IN" sz="1300">
                          <a:effectLst/>
                          <a:latin typeface="var(--font-family-body)"/>
                        </a:rPr>
                        <a:t>Arguments can be created if the Designer panel doesn't contain any activity.</a:t>
                      </a:r>
                      <a:br>
                        <a:rPr lang="en-IN" sz="1300">
                          <a:effectLst/>
                          <a:latin typeface="var(--font-family-body)"/>
                        </a:rPr>
                      </a:br>
                      <a:endParaRPr lang="en-IN" sz="1300">
                        <a:effectLst/>
                        <a:latin typeface="var(--font-family-body)"/>
                      </a:endParaRP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5F5F5"/>
                    </a:solidFill>
                  </a:tcPr>
                </a:tc>
                <a:extLst>
                  <a:ext uri="{0D108BD9-81ED-4DB2-BD59-A6C34878D82A}">
                    <a16:rowId xmlns:a16="http://schemas.microsoft.com/office/drawing/2014/main" val="603848627"/>
                  </a:ext>
                </a:extLst>
              </a:tr>
              <a:tr h="1003071">
                <a:tc>
                  <a:txBody>
                    <a:bodyPr/>
                    <a:lstStyle/>
                    <a:p>
                      <a:pPr algn="ctr" fontAlgn="ctr"/>
                      <a:r>
                        <a:rPr lang="en-IN" sz="1300">
                          <a:effectLst/>
                          <a:latin typeface="var(--font-family-body)"/>
                        </a:rPr>
                        <a:t>Variables aren't used with the Invoke workflow file and Launch workflow Interactive activities.</a:t>
                      </a: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ctr" fontAlgn="ctr"/>
                      <a:r>
                        <a:rPr lang="en-IN" sz="1300">
                          <a:effectLst/>
                          <a:latin typeface="var(--font-family-body)"/>
                        </a:rPr>
                        <a:t>Due to their nature, arguments are used a lot in relation with the Invoke workflow file and Launch workflow Interactive activities.</a:t>
                      </a: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646779763"/>
                  </a:ext>
                </a:extLst>
              </a:tr>
              <a:tr h="539525">
                <a:tc>
                  <a:txBody>
                    <a:bodyPr/>
                    <a:lstStyle/>
                    <a:p>
                      <a:pPr algn="ctr" fontAlgn="ctr"/>
                      <a:r>
                        <a:rPr lang="en-IN" sz="1300">
                          <a:effectLst/>
                          <a:latin typeface="var(--font-family-body)"/>
                        </a:rPr>
                        <a:t>Require a defined scope.</a:t>
                      </a:r>
                      <a:br>
                        <a:rPr lang="en-IN" sz="1300">
                          <a:effectLst/>
                          <a:latin typeface="var(--font-family-body)"/>
                        </a:rPr>
                      </a:br>
                      <a:endParaRPr lang="en-IN" sz="1300">
                        <a:effectLst/>
                        <a:latin typeface="var(--font-family-body)"/>
                      </a:endParaRP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5F5F5"/>
                    </a:solidFill>
                  </a:tcPr>
                </a:tc>
                <a:tc>
                  <a:txBody>
                    <a:bodyPr/>
                    <a:lstStyle/>
                    <a:p>
                      <a:pPr algn="ctr" fontAlgn="ctr"/>
                      <a:r>
                        <a:rPr lang="en-IN" sz="1300" dirty="0">
                          <a:effectLst/>
                          <a:latin typeface="var(--font-family-body)"/>
                        </a:rPr>
                        <a:t>Do not require a scope.</a:t>
                      </a:r>
                    </a:p>
                  </a:txBody>
                  <a:tcPr marL="64945" marR="64945" marT="32473" marB="32473" anchor="ctr">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5F5F5"/>
                    </a:solidFill>
                  </a:tcPr>
                </a:tc>
                <a:extLst>
                  <a:ext uri="{0D108BD9-81ED-4DB2-BD59-A6C34878D82A}">
                    <a16:rowId xmlns:a16="http://schemas.microsoft.com/office/drawing/2014/main" val="4020896432"/>
                  </a:ext>
                </a:extLst>
              </a:tr>
            </a:tbl>
          </a:graphicData>
        </a:graphic>
      </p:graphicFrame>
    </p:spTree>
    <p:extLst>
      <p:ext uri="{BB962C8B-B14F-4D97-AF65-F5344CB8AC3E}">
        <p14:creationId xmlns:p14="http://schemas.microsoft.com/office/powerpoint/2010/main" val="30765126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FCEE6-A998-6AB5-638C-9E58519456CE}"/>
              </a:ext>
            </a:extLst>
          </p:cNvPr>
          <p:cNvSpPr>
            <a:spLocks noGrp="1"/>
          </p:cNvSpPr>
          <p:nvPr>
            <p:ph type="title"/>
          </p:nvPr>
        </p:nvSpPr>
        <p:spPr/>
        <p:txBody>
          <a:bodyPr/>
          <a:lstStyle/>
          <a:p>
            <a:r>
              <a:rPr lang="en-US" dirty="0"/>
              <a:t>Arrays</a:t>
            </a:r>
          </a:p>
        </p:txBody>
      </p:sp>
      <p:sp>
        <p:nvSpPr>
          <p:cNvPr id="3" name="Text Placeholder 2">
            <a:extLst>
              <a:ext uri="{FF2B5EF4-FFF2-40B4-BE49-F238E27FC236}">
                <a16:creationId xmlns:a16="http://schemas.microsoft.com/office/drawing/2014/main" id="{0FF2CC74-A5B7-15C6-BF96-F549730D75C1}"/>
              </a:ext>
            </a:extLst>
          </p:cNvPr>
          <p:cNvSpPr>
            <a:spLocks noGrp="1"/>
          </p:cNvSpPr>
          <p:nvPr>
            <p:ph type="body" idx="1"/>
          </p:nvPr>
        </p:nvSpPr>
        <p:spPr/>
        <p:txBody>
          <a:bodyPr/>
          <a:lstStyle/>
          <a:p>
            <a:r>
              <a:rPr lang="en-US" dirty="0"/>
              <a:t>Most of the examples shown up to this point were simple variables and arguments, which could store a single value at a time. It’s time to look at a collection: the array.</a:t>
            </a:r>
          </a:p>
        </p:txBody>
      </p:sp>
    </p:spTree>
    <p:extLst>
      <p:ext uri="{BB962C8B-B14F-4D97-AF65-F5344CB8AC3E}">
        <p14:creationId xmlns:p14="http://schemas.microsoft.com/office/powerpoint/2010/main" val="1955786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What we will do today</a:t>
            </a:r>
            <a:endParaRPr/>
          </a:p>
        </p:txBody>
      </p:sp>
      <p:sp>
        <p:nvSpPr>
          <p:cNvPr id="103" name="Google Shape;103;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1000"/>
              </a:spcBef>
              <a:spcAft>
                <a:spcPts val="0"/>
              </a:spcAft>
              <a:buClr>
                <a:schemeClr val="dk1"/>
              </a:buClr>
              <a:buSzPts val="2800"/>
              <a:buChar char="•"/>
            </a:pPr>
            <a:r>
              <a:rPr lang="en-US" dirty="0"/>
              <a:t>Variables</a:t>
            </a:r>
          </a:p>
          <a:p>
            <a:pPr marL="228600" lvl="0" indent="-228600" algn="l" rtl="0">
              <a:lnSpc>
                <a:spcPct val="90000"/>
              </a:lnSpc>
              <a:spcBef>
                <a:spcPts val="1000"/>
              </a:spcBef>
              <a:spcAft>
                <a:spcPts val="0"/>
              </a:spcAft>
              <a:buClr>
                <a:schemeClr val="dk1"/>
              </a:buClr>
              <a:buSzPts val="2800"/>
              <a:buChar char="•"/>
            </a:pP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25771-E648-1829-D0BF-2E8BAB8A162A}"/>
              </a:ext>
            </a:extLst>
          </p:cNvPr>
          <p:cNvSpPr>
            <a:spLocks noGrp="1"/>
          </p:cNvSpPr>
          <p:nvPr>
            <p:ph type="title"/>
          </p:nvPr>
        </p:nvSpPr>
        <p:spPr/>
        <p:txBody>
          <a:bodyPr>
            <a:normAutofit/>
          </a:bodyPr>
          <a:lstStyle/>
          <a:p>
            <a:pPr fontAlgn="base" latinLnBrk="0"/>
            <a:r>
              <a:rPr lang="en-IN" b="1" i="0" dirty="0">
                <a:solidFill>
                  <a:srgbClr val="313537"/>
                </a:solidFill>
                <a:effectLst/>
                <a:latin typeface="var(--font-family-head)"/>
              </a:rPr>
              <a:t>What are Collections?</a:t>
            </a:r>
            <a:endParaRPr lang="en-US" dirty="0"/>
          </a:p>
        </p:txBody>
      </p:sp>
      <p:sp>
        <p:nvSpPr>
          <p:cNvPr id="3" name="Content Placeholder 2">
            <a:extLst>
              <a:ext uri="{FF2B5EF4-FFF2-40B4-BE49-F238E27FC236}">
                <a16:creationId xmlns:a16="http://schemas.microsoft.com/office/drawing/2014/main" id="{FA19E00E-D77C-8FC8-F5F1-1B2FE52E1C0D}"/>
              </a:ext>
            </a:extLst>
          </p:cNvPr>
          <p:cNvSpPr>
            <a:spLocks noGrp="1"/>
          </p:cNvSpPr>
          <p:nvPr>
            <p:ph idx="1"/>
          </p:nvPr>
        </p:nvSpPr>
        <p:spPr/>
        <p:txBody>
          <a:bodyPr/>
          <a:lstStyle/>
          <a:p>
            <a:r>
              <a:rPr lang="en-US" dirty="0"/>
              <a:t>If you have data entries that are similar, like invoice numbers, book names, and account numbers, and you want to group them together, then collections come in handy. </a:t>
            </a:r>
          </a:p>
          <a:p>
            <a:r>
              <a:rPr lang="en-US" dirty="0"/>
              <a:t>They're data types that allow the storage of entries of the same base data type as elements of one variable. </a:t>
            </a:r>
          </a:p>
          <a:p>
            <a:r>
              <a:rPr lang="en-US" dirty="0"/>
              <a:t>This way, you can work both with all the objects in the collection variable and with each object. </a:t>
            </a:r>
          </a:p>
          <a:p>
            <a:r>
              <a:rPr lang="en-US" dirty="0"/>
              <a:t>To make this work, the name of the collection variable and its position in the collection can identify the objects of a collection.</a:t>
            </a:r>
          </a:p>
        </p:txBody>
      </p:sp>
    </p:spTree>
    <p:extLst>
      <p:ext uri="{BB962C8B-B14F-4D97-AF65-F5344CB8AC3E}">
        <p14:creationId xmlns:p14="http://schemas.microsoft.com/office/powerpoint/2010/main" val="27933924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4248F-8B54-E123-0C76-86897F197499}"/>
              </a:ext>
            </a:extLst>
          </p:cNvPr>
          <p:cNvSpPr>
            <a:spLocks noGrp="1"/>
          </p:cNvSpPr>
          <p:nvPr>
            <p:ph type="title"/>
          </p:nvPr>
        </p:nvSpPr>
        <p:spPr/>
        <p:txBody>
          <a:bodyPr/>
          <a:lstStyle/>
          <a:p>
            <a:r>
              <a:rPr lang="en-IN" b="0" i="0" dirty="0">
                <a:solidFill>
                  <a:srgbClr val="313537"/>
                </a:solidFill>
                <a:effectLst/>
                <a:latin typeface="var(--font-family-body)"/>
              </a:rPr>
              <a:t>Let's take the example of an Array of Strings:</a:t>
            </a:r>
            <a:br>
              <a:rPr lang="en-IN" b="0" i="0" dirty="0">
                <a:solidFill>
                  <a:srgbClr val="313537"/>
                </a:solidFill>
                <a:effectLst/>
                <a:latin typeface="Inter"/>
              </a:rPr>
            </a:br>
            <a:endParaRPr lang="en-US" dirty="0"/>
          </a:p>
        </p:txBody>
      </p:sp>
      <p:sp>
        <p:nvSpPr>
          <p:cNvPr id="3" name="Content Placeholder 2">
            <a:extLst>
              <a:ext uri="{FF2B5EF4-FFF2-40B4-BE49-F238E27FC236}">
                <a16:creationId xmlns:a16="http://schemas.microsoft.com/office/drawing/2014/main" id="{1ABFE15C-3B47-0550-BAA0-94049F9F61D9}"/>
              </a:ext>
            </a:extLst>
          </p:cNvPr>
          <p:cNvSpPr>
            <a:spLocks noGrp="1"/>
          </p:cNvSpPr>
          <p:nvPr>
            <p:ph idx="1"/>
          </p:nvPr>
        </p:nvSpPr>
        <p:spPr/>
        <p:txBody>
          <a:bodyPr>
            <a:normAutofit fontScale="92500" lnSpcReduction="10000"/>
          </a:bodyPr>
          <a:lstStyle/>
          <a:p>
            <a:r>
              <a:rPr lang="en-IN" dirty="0" err="1"/>
              <a:t>StrArray</a:t>
            </a:r>
            <a:r>
              <a:rPr lang="en-IN" dirty="0"/>
              <a:t> = {"John", "Paul", "George", "Ringo"}</a:t>
            </a:r>
          </a:p>
          <a:p>
            <a:r>
              <a:rPr lang="en-IN" dirty="0" err="1"/>
              <a:t>StrArray</a:t>
            </a:r>
            <a:r>
              <a:rPr lang="en-IN" dirty="0"/>
              <a:t>(0) = "John”</a:t>
            </a:r>
          </a:p>
          <a:p>
            <a:endParaRPr lang="en-IN" dirty="0"/>
          </a:p>
          <a:p>
            <a:r>
              <a:rPr lang="en-IN" dirty="0"/>
              <a:t>The beauty of a collection is that each object is dynamic and can change its value as the workflow is executed. </a:t>
            </a:r>
          </a:p>
          <a:p>
            <a:r>
              <a:rPr lang="en-IN" dirty="0"/>
              <a:t>Moreover, some collection data types allow the unit holding the objects to grow or shrink accordingly.</a:t>
            </a:r>
          </a:p>
          <a:p>
            <a:r>
              <a:rPr lang="en-IN" dirty="0"/>
              <a:t>Not all collection types can grow or shrink. In fact, arrays are the most common example of a collection with a fixed size, the one at creation.</a:t>
            </a:r>
            <a:br>
              <a:rPr lang="en-IN" dirty="0"/>
            </a:br>
            <a:br>
              <a:rPr lang="en-IN" dirty="0"/>
            </a:br>
            <a:endParaRPr lang="en-US" dirty="0"/>
          </a:p>
        </p:txBody>
      </p:sp>
    </p:spTree>
    <p:extLst>
      <p:ext uri="{BB962C8B-B14F-4D97-AF65-F5344CB8AC3E}">
        <p14:creationId xmlns:p14="http://schemas.microsoft.com/office/powerpoint/2010/main" val="15125690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7DAA9-C20E-E5D8-A93D-7CE4E1E721A5}"/>
              </a:ext>
            </a:extLst>
          </p:cNvPr>
          <p:cNvSpPr>
            <a:spLocks noGrp="1"/>
          </p:cNvSpPr>
          <p:nvPr>
            <p:ph type="title"/>
          </p:nvPr>
        </p:nvSpPr>
        <p:spPr/>
        <p:txBody>
          <a:bodyPr>
            <a:normAutofit/>
          </a:bodyPr>
          <a:lstStyle/>
          <a:p>
            <a:pPr fontAlgn="base"/>
            <a:r>
              <a:rPr lang="en-IN" b="1" i="0" dirty="0">
                <a:solidFill>
                  <a:srgbClr val="000000"/>
                </a:solidFill>
                <a:effectLst/>
                <a:latin typeface="var(--font-family-head)"/>
              </a:rPr>
              <a:t>Array - What is it?</a:t>
            </a:r>
            <a:endParaRPr lang="en-US" dirty="0"/>
          </a:p>
        </p:txBody>
      </p:sp>
      <p:sp>
        <p:nvSpPr>
          <p:cNvPr id="3" name="Content Placeholder 2">
            <a:extLst>
              <a:ext uri="{FF2B5EF4-FFF2-40B4-BE49-F238E27FC236}">
                <a16:creationId xmlns:a16="http://schemas.microsoft.com/office/drawing/2014/main" id="{6063053B-92DD-7A97-7FA2-AF17B1D7E881}"/>
              </a:ext>
            </a:extLst>
          </p:cNvPr>
          <p:cNvSpPr>
            <a:spLocks noGrp="1"/>
          </p:cNvSpPr>
          <p:nvPr>
            <p:ph idx="1"/>
          </p:nvPr>
        </p:nvSpPr>
        <p:spPr/>
        <p:txBody>
          <a:bodyPr/>
          <a:lstStyle/>
          <a:p>
            <a:r>
              <a:rPr lang="en-US" dirty="0"/>
              <a:t>An array variable or argument is a type that enables storing multiple values of the same data type. </a:t>
            </a:r>
          </a:p>
          <a:p>
            <a:r>
              <a:rPr lang="en-US" dirty="0"/>
              <a:t>Think of it as a group of elements with a size that is defined at creation, and where each item can be identified by its index.</a:t>
            </a:r>
          </a:p>
          <a:p>
            <a:r>
              <a:rPr lang="en-US" dirty="0"/>
              <a:t>In UiPath Studio, you can create arrays of numbers, of strings, of Boolean values, and so on. All these arrays are of fixed size and cannot be increased dynamically. </a:t>
            </a:r>
          </a:p>
        </p:txBody>
      </p:sp>
    </p:spTree>
    <p:extLst>
      <p:ext uri="{BB962C8B-B14F-4D97-AF65-F5344CB8AC3E}">
        <p14:creationId xmlns:p14="http://schemas.microsoft.com/office/powerpoint/2010/main" val="6372680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748BD-A0CD-0022-14E2-A679637EB8E9}"/>
              </a:ext>
            </a:extLst>
          </p:cNvPr>
          <p:cNvSpPr>
            <a:spLocks noGrp="1"/>
          </p:cNvSpPr>
          <p:nvPr>
            <p:ph type="title"/>
          </p:nvPr>
        </p:nvSpPr>
        <p:spPr/>
        <p:txBody>
          <a:bodyPr>
            <a:normAutofit/>
          </a:bodyPr>
          <a:lstStyle/>
          <a:p>
            <a:pPr fontAlgn="base"/>
            <a:r>
              <a:rPr lang="en-IN" b="1" i="0" dirty="0">
                <a:solidFill>
                  <a:srgbClr val="000000"/>
                </a:solidFill>
                <a:effectLst/>
                <a:latin typeface="var(--font-family-head)"/>
              </a:rPr>
              <a:t>What are some business scenarios in which you will use arrays?</a:t>
            </a:r>
            <a:endParaRPr lang="en-US" dirty="0"/>
          </a:p>
        </p:txBody>
      </p:sp>
      <p:sp>
        <p:nvSpPr>
          <p:cNvPr id="3" name="Content Placeholder 2">
            <a:extLst>
              <a:ext uri="{FF2B5EF4-FFF2-40B4-BE49-F238E27FC236}">
                <a16:creationId xmlns:a16="http://schemas.microsoft.com/office/drawing/2014/main" id="{00CAC1AB-E12F-0B10-B383-E80197D95436}"/>
              </a:ext>
            </a:extLst>
          </p:cNvPr>
          <p:cNvSpPr>
            <a:spLocks noGrp="1"/>
          </p:cNvSpPr>
          <p:nvPr>
            <p:ph idx="1"/>
          </p:nvPr>
        </p:nvSpPr>
        <p:spPr/>
        <p:txBody>
          <a:bodyPr/>
          <a:lstStyle/>
          <a:p>
            <a:r>
              <a:rPr lang="en-US" dirty="0"/>
              <a:t>When you want to save the names of the months to a variable.</a:t>
            </a:r>
          </a:p>
          <a:p>
            <a:r>
              <a:rPr lang="en-US" dirty="0"/>
              <a:t>When a fixed collection of bank accounts has to be stored and used in the payment process.</a:t>
            </a:r>
          </a:p>
          <a:p>
            <a:r>
              <a:rPr lang="en-US" dirty="0"/>
              <a:t>When all the invoices paid in the previous month have to be processed.</a:t>
            </a:r>
          </a:p>
          <a:p>
            <a:r>
              <a:rPr lang="en-US" dirty="0"/>
              <a:t>When the names of the employees in a certain unit have to be verified in a database.</a:t>
            </a:r>
          </a:p>
        </p:txBody>
      </p:sp>
    </p:spTree>
    <p:extLst>
      <p:ext uri="{BB962C8B-B14F-4D97-AF65-F5344CB8AC3E}">
        <p14:creationId xmlns:p14="http://schemas.microsoft.com/office/powerpoint/2010/main" val="3382453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7A65E-A609-5A89-A751-ED8DA09996BA}"/>
              </a:ext>
            </a:extLst>
          </p:cNvPr>
          <p:cNvSpPr>
            <a:spLocks noGrp="1"/>
          </p:cNvSpPr>
          <p:nvPr>
            <p:ph type="title"/>
          </p:nvPr>
        </p:nvSpPr>
        <p:spPr/>
        <p:txBody>
          <a:bodyPr/>
          <a:lstStyle/>
          <a:p>
            <a:r>
              <a:rPr lang="en-US" dirty="0"/>
              <a:t>Disclaimer !!</a:t>
            </a:r>
          </a:p>
        </p:txBody>
      </p:sp>
      <p:sp>
        <p:nvSpPr>
          <p:cNvPr id="3" name="Content Placeholder 2">
            <a:extLst>
              <a:ext uri="{FF2B5EF4-FFF2-40B4-BE49-F238E27FC236}">
                <a16:creationId xmlns:a16="http://schemas.microsoft.com/office/drawing/2014/main" id="{385B536B-3869-BDC9-55AA-2E7D37230A6A}"/>
              </a:ext>
            </a:extLst>
          </p:cNvPr>
          <p:cNvSpPr>
            <a:spLocks noGrp="1"/>
          </p:cNvSpPr>
          <p:nvPr>
            <p:ph idx="1"/>
          </p:nvPr>
        </p:nvSpPr>
        <p:spPr/>
        <p:txBody>
          <a:bodyPr/>
          <a:lstStyle/>
          <a:p>
            <a:r>
              <a:rPr lang="en-US" dirty="0"/>
              <a:t> As a good case practice, arrays are used for defined sets of data (for example, the months of the year or a predefined list of files in a folder). </a:t>
            </a:r>
          </a:p>
          <a:p>
            <a:r>
              <a:rPr lang="en-US" dirty="0"/>
              <a:t>Whenever the collection might require size changes, a List is probably the better option.</a:t>
            </a:r>
          </a:p>
        </p:txBody>
      </p:sp>
    </p:spTree>
    <p:extLst>
      <p:ext uri="{BB962C8B-B14F-4D97-AF65-F5344CB8AC3E}">
        <p14:creationId xmlns:p14="http://schemas.microsoft.com/office/powerpoint/2010/main" val="14767447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55CE2-8842-9BB8-E6E7-C24AAAF2FAF2}"/>
              </a:ext>
            </a:extLst>
          </p:cNvPr>
          <p:cNvSpPr>
            <a:spLocks noGrp="1"/>
          </p:cNvSpPr>
          <p:nvPr>
            <p:ph type="title"/>
          </p:nvPr>
        </p:nvSpPr>
        <p:spPr/>
        <p:txBody>
          <a:bodyPr/>
          <a:lstStyle/>
          <a:p>
            <a:r>
              <a:rPr lang="en-US" dirty="0"/>
              <a:t>Hands on !!</a:t>
            </a:r>
          </a:p>
        </p:txBody>
      </p:sp>
      <p:sp>
        <p:nvSpPr>
          <p:cNvPr id="3" name="Content Placeholder 2">
            <a:extLst>
              <a:ext uri="{FF2B5EF4-FFF2-40B4-BE49-F238E27FC236}">
                <a16:creationId xmlns:a16="http://schemas.microsoft.com/office/drawing/2014/main" id="{7889BB58-B75F-CF9E-457C-8B33B490790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211956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8BA5C5-6B31-0F25-E15F-F769A6F5AA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204"/>
            <a:ext cx="12192000" cy="6837587"/>
          </a:xfrm>
          <a:prstGeom prst="rect">
            <a:avLst/>
          </a:prstGeom>
        </p:spPr>
      </p:pic>
    </p:spTree>
    <p:extLst>
      <p:ext uri="{BB962C8B-B14F-4D97-AF65-F5344CB8AC3E}">
        <p14:creationId xmlns:p14="http://schemas.microsoft.com/office/powerpoint/2010/main" val="6505460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FCC37-F862-7CFA-7B99-59DA7CC962DD}"/>
              </a:ext>
            </a:extLst>
          </p:cNvPr>
          <p:cNvSpPr>
            <a:spLocks noGrp="1"/>
          </p:cNvSpPr>
          <p:nvPr>
            <p:ph type="title"/>
          </p:nvPr>
        </p:nvSpPr>
        <p:spPr/>
        <p:txBody>
          <a:bodyPr>
            <a:noAutofit/>
          </a:bodyPr>
          <a:lstStyle/>
          <a:p>
            <a:r>
              <a:rPr lang="en-US" sz="3600" dirty="0"/>
              <a:t>Problem Statement: Create a simple interest calculator using separate workflows and arguments</a:t>
            </a:r>
          </a:p>
        </p:txBody>
      </p:sp>
      <p:sp>
        <p:nvSpPr>
          <p:cNvPr id="3" name="Content Placeholder 2">
            <a:extLst>
              <a:ext uri="{FF2B5EF4-FFF2-40B4-BE49-F238E27FC236}">
                <a16:creationId xmlns:a16="http://schemas.microsoft.com/office/drawing/2014/main" id="{4069505D-0E00-D0F9-EC92-CCDD4C167B12}"/>
              </a:ext>
            </a:extLst>
          </p:cNvPr>
          <p:cNvSpPr>
            <a:spLocks noGrp="1"/>
          </p:cNvSpPr>
          <p:nvPr>
            <p:ph idx="1"/>
          </p:nvPr>
        </p:nvSpPr>
        <p:spPr/>
        <p:txBody>
          <a:bodyPr>
            <a:normAutofit fontScale="77500" lnSpcReduction="20000"/>
          </a:bodyPr>
          <a:lstStyle/>
          <a:p>
            <a:pPr marL="0" indent="0">
              <a:buNone/>
            </a:pPr>
            <a:r>
              <a:rPr lang="en-US" dirty="0"/>
              <a:t>1. Create a simple interest calculator. </a:t>
            </a:r>
          </a:p>
          <a:p>
            <a:pPr marL="0" indent="0">
              <a:buNone/>
            </a:pPr>
            <a:r>
              <a:rPr lang="en-US" dirty="0"/>
              <a:t>2. In the ‘Main’ workflow, ask the user to enter the amount of the initial deposit and the period by using multiple-choice options E.g.: 1 year, </a:t>
            </a:r>
          </a:p>
          <a:p>
            <a:pPr marL="0" indent="0">
              <a:buNone/>
            </a:pPr>
            <a:r>
              <a:rPr lang="en-US" dirty="0"/>
              <a:t>3 years, 5 years). 3. Store the input in two variables.</a:t>
            </a:r>
          </a:p>
          <a:p>
            <a:pPr marL="0" indent="0">
              <a:buNone/>
            </a:pPr>
            <a:r>
              <a:rPr lang="en-US" dirty="0"/>
              <a:t>4. Create a third variable that will store the value of the final earnings. </a:t>
            </a:r>
          </a:p>
          <a:p>
            <a:pPr marL="0" indent="0">
              <a:buNone/>
            </a:pPr>
            <a:r>
              <a:rPr lang="en-US" dirty="0"/>
              <a:t>5. Create a new workflow to calculate the simple interest using the user input and the year. </a:t>
            </a:r>
          </a:p>
          <a:p>
            <a:pPr marL="0" indent="0">
              <a:buNone/>
            </a:pPr>
            <a:r>
              <a:rPr lang="en-US" dirty="0"/>
              <a:t>6. The formula to calculate the interest can be Deposit Amount x Rate per year x Period chosen / 100. </a:t>
            </a:r>
          </a:p>
          <a:p>
            <a:pPr marL="0" indent="0">
              <a:buNone/>
            </a:pPr>
            <a:r>
              <a:rPr lang="en-US" dirty="0"/>
              <a:t>7. Set the Rate per year to 1.75 for all deposit periods. </a:t>
            </a:r>
          </a:p>
          <a:p>
            <a:pPr marL="0" indent="0">
              <a:buNone/>
            </a:pPr>
            <a:r>
              <a:rPr lang="en-US" dirty="0"/>
              <a:t>8. Pass the result back to </a:t>
            </a:r>
            <a:r>
              <a:rPr lang="en-US" dirty="0" err="1"/>
              <a:t>Main.xaml</a:t>
            </a:r>
            <a:r>
              <a:rPr lang="en-US" dirty="0"/>
              <a:t> and display on-screen the accumulated interest at the end of the period and the final deposit balance. </a:t>
            </a:r>
          </a:p>
          <a:p>
            <a:pPr marL="0" indent="0">
              <a:buNone/>
            </a:pPr>
            <a:r>
              <a:rPr lang="en-US" dirty="0"/>
              <a:t>Output: Display a message box with the accumulated interest at the end of the period and the final deposit balance.</a:t>
            </a:r>
          </a:p>
        </p:txBody>
      </p:sp>
    </p:spTree>
    <p:extLst>
      <p:ext uri="{BB962C8B-B14F-4D97-AF65-F5344CB8AC3E}">
        <p14:creationId xmlns:p14="http://schemas.microsoft.com/office/powerpoint/2010/main" val="37679106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DC486-17F5-384B-B01D-C39FBD4ABB75}"/>
              </a:ext>
            </a:extLst>
          </p:cNvPr>
          <p:cNvSpPr>
            <a:spLocks noGrp="1"/>
          </p:cNvSpPr>
          <p:nvPr>
            <p:ph type="title"/>
          </p:nvPr>
        </p:nvSpPr>
        <p:spPr/>
        <p:txBody>
          <a:bodyPr/>
          <a:lstStyle/>
          <a:p>
            <a:r>
              <a:rPr lang="en-US" dirty="0"/>
              <a:t>Hints</a:t>
            </a:r>
          </a:p>
        </p:txBody>
      </p:sp>
      <p:sp>
        <p:nvSpPr>
          <p:cNvPr id="3" name="Content Placeholder 2">
            <a:extLst>
              <a:ext uri="{FF2B5EF4-FFF2-40B4-BE49-F238E27FC236}">
                <a16:creationId xmlns:a16="http://schemas.microsoft.com/office/drawing/2014/main" id="{66CA3169-8C74-7F1C-964F-DF3F12E4C6AB}"/>
              </a:ext>
            </a:extLst>
          </p:cNvPr>
          <p:cNvSpPr>
            <a:spLocks noGrp="1"/>
          </p:cNvSpPr>
          <p:nvPr>
            <p:ph idx="1"/>
          </p:nvPr>
        </p:nvSpPr>
        <p:spPr/>
        <p:txBody>
          <a:bodyPr/>
          <a:lstStyle/>
          <a:p>
            <a:r>
              <a:rPr lang="en-US" dirty="0" err="1"/>
              <a:t>vbLf</a:t>
            </a:r>
            <a:r>
              <a:rPr lang="en-US" dirty="0"/>
              <a:t> = visual basic line feed: This will add a new line in the text. Similar methods: </a:t>
            </a:r>
            <a:r>
              <a:rPr lang="en-US" dirty="0" err="1"/>
              <a:t>Environment.NewLine</a:t>
            </a:r>
            <a:r>
              <a:rPr lang="en-US" dirty="0"/>
              <a:t>, "\n", "\r\n". </a:t>
            </a:r>
          </a:p>
          <a:p>
            <a:r>
              <a:rPr lang="en-US" dirty="0" err="1"/>
              <a:t>Math.Round</a:t>
            </a:r>
            <a:r>
              <a:rPr lang="en-US" dirty="0"/>
              <a:t> = rounds the floating number to a given precision. </a:t>
            </a:r>
          </a:p>
          <a:p>
            <a:r>
              <a:rPr lang="en-US" dirty="0" err="1"/>
              <a:t>Eg</a:t>
            </a:r>
            <a:r>
              <a:rPr lang="en-US" dirty="0"/>
              <a:t>: </a:t>
            </a:r>
            <a:r>
              <a:rPr lang="en-US" dirty="0" err="1"/>
              <a:t>Math.Round</a:t>
            </a:r>
            <a:r>
              <a:rPr lang="en-US" dirty="0"/>
              <a:t>(2.34123, 2) = 2.34; </a:t>
            </a:r>
            <a:r>
              <a:rPr lang="en-US" dirty="0" err="1"/>
              <a:t>Math.Round</a:t>
            </a:r>
            <a:r>
              <a:rPr lang="en-US" dirty="0"/>
              <a:t>(2.34678, 2) = 2.35. </a:t>
            </a:r>
          </a:p>
        </p:txBody>
      </p:sp>
    </p:spTree>
    <p:extLst>
      <p:ext uri="{BB962C8B-B14F-4D97-AF65-F5344CB8AC3E}">
        <p14:creationId xmlns:p14="http://schemas.microsoft.com/office/powerpoint/2010/main" val="6577791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AEC2D-19FC-610D-BD31-68646FA43E05}"/>
              </a:ext>
            </a:extLst>
          </p:cNvPr>
          <p:cNvSpPr>
            <a:spLocks noGrp="1"/>
          </p:cNvSpPr>
          <p:nvPr>
            <p:ph type="title"/>
          </p:nvPr>
        </p:nvSpPr>
        <p:spPr/>
        <p:txBody>
          <a:bodyPr/>
          <a:lstStyle/>
          <a:p>
            <a:r>
              <a:rPr lang="en-US" dirty="0"/>
              <a:t>Solution:</a:t>
            </a:r>
          </a:p>
        </p:txBody>
      </p:sp>
      <p:sp>
        <p:nvSpPr>
          <p:cNvPr id="3" name="Content Placeholder 2">
            <a:extLst>
              <a:ext uri="{FF2B5EF4-FFF2-40B4-BE49-F238E27FC236}">
                <a16:creationId xmlns:a16="http://schemas.microsoft.com/office/drawing/2014/main" id="{7922701F-99B0-1B7F-E758-7C80AB8ED0E8}"/>
              </a:ext>
            </a:extLst>
          </p:cNvPr>
          <p:cNvSpPr>
            <a:spLocks noGrp="1"/>
          </p:cNvSpPr>
          <p:nvPr>
            <p:ph idx="1"/>
          </p:nvPr>
        </p:nvSpPr>
        <p:spPr/>
        <p:txBody>
          <a:bodyPr>
            <a:normAutofit fontScale="62500" lnSpcReduction="20000"/>
          </a:bodyPr>
          <a:lstStyle/>
          <a:p>
            <a:pPr marL="0" indent="0">
              <a:buNone/>
            </a:pPr>
            <a:r>
              <a:rPr lang="en-US" sz="3200" b="1" dirty="0"/>
              <a:t>To solve the exercise in this Practice lesson, use the following steps: </a:t>
            </a:r>
            <a:r>
              <a:rPr lang="en-US" sz="3200" b="1" dirty="0" err="1"/>
              <a:t>Main.xaml</a:t>
            </a:r>
            <a:endParaRPr lang="en-US" sz="3200" b="1" dirty="0"/>
          </a:p>
          <a:p>
            <a:pPr marL="0" indent="0">
              <a:buNone/>
            </a:pPr>
            <a:r>
              <a:rPr lang="en-US" dirty="0"/>
              <a:t>1. Start a new project as a sequence. Provide a relevant name, location, and description.  </a:t>
            </a:r>
          </a:p>
          <a:p>
            <a:pPr marL="0" indent="0">
              <a:buNone/>
            </a:pPr>
            <a:r>
              <a:rPr lang="en-US" dirty="0"/>
              <a:t>2. Define two variables of type Double, ‘</a:t>
            </a:r>
            <a:r>
              <a:rPr lang="en-US" dirty="0" err="1"/>
              <a:t>DepositAmount</a:t>
            </a:r>
            <a:r>
              <a:rPr lang="en-US" dirty="0"/>
              <a:t>’ and ‘</a:t>
            </a:r>
            <a:r>
              <a:rPr lang="en-US" dirty="0" err="1"/>
              <a:t>FinalEarning</a:t>
            </a:r>
            <a:r>
              <a:rPr lang="en-US" dirty="0"/>
              <a:t>’, define a third variable ‘</a:t>
            </a:r>
            <a:r>
              <a:rPr lang="en-US" dirty="0" err="1"/>
              <a:t>DepositPeriod</a:t>
            </a:r>
            <a:r>
              <a:rPr lang="en-US" dirty="0"/>
              <a:t>’ of type Int32, and set its default value to 1.  </a:t>
            </a:r>
          </a:p>
          <a:p>
            <a:pPr marL="0" indent="0">
              <a:buNone/>
            </a:pPr>
            <a:r>
              <a:rPr lang="en-US" dirty="0"/>
              <a:t>3. Inside the body of the sequence, drop another Sequence activity and rename it as ‘Sequence for inputting the principal amount and deposit period.’  </a:t>
            </a:r>
          </a:p>
          <a:p>
            <a:pPr marL="0" indent="0">
              <a:buNone/>
            </a:pPr>
            <a:r>
              <a:rPr lang="en-US" dirty="0"/>
              <a:t>4. Add two Input Dialog activities into the inner sequence followed by a Log Message activity to log the entered deposit amount and period.</a:t>
            </a:r>
          </a:p>
          <a:p>
            <a:pPr marL="0" indent="0">
              <a:buNone/>
            </a:pPr>
            <a:r>
              <a:rPr lang="en-US" dirty="0"/>
              <a:t>5. Configure the first Input Dialog to ask the user to input the principal amount and assign it to the </a:t>
            </a:r>
            <a:r>
              <a:rPr lang="en-US" dirty="0" err="1"/>
              <a:t>DepositAmount</a:t>
            </a:r>
            <a:r>
              <a:rPr lang="en-US" dirty="0"/>
              <a:t> variable.</a:t>
            </a:r>
          </a:p>
          <a:p>
            <a:pPr marL="0" indent="0">
              <a:buNone/>
            </a:pPr>
            <a:r>
              <a:rPr lang="en-US" dirty="0"/>
              <a:t>6. Configure the second Input Dialog to have the user input the deposit period. Set the Input Type to Multiple Choice and the options array to {“1”, “3”, “5”}. Assign the output to the </a:t>
            </a:r>
            <a:r>
              <a:rPr lang="en-US" dirty="0" err="1"/>
              <a:t>DepositPeriod</a:t>
            </a:r>
            <a:r>
              <a:rPr lang="en-US" dirty="0"/>
              <a:t> variable. </a:t>
            </a:r>
          </a:p>
          <a:p>
            <a:pPr marL="0" indent="0">
              <a:buNone/>
            </a:pPr>
            <a:r>
              <a:rPr lang="en-US" dirty="0"/>
              <a:t>7. To create a new sequence, select ‘Design’ tab &gt; ‘New’ &gt; ‘Sequence’, name it as ‘</a:t>
            </a:r>
            <a:r>
              <a:rPr lang="en-US" dirty="0" err="1"/>
              <a:t>SimpleInterestCalculator</a:t>
            </a:r>
            <a:r>
              <a:rPr lang="en-US" dirty="0"/>
              <a:t>’ and make sure the location is set to where your </a:t>
            </a:r>
            <a:r>
              <a:rPr lang="en-US" dirty="0" err="1"/>
              <a:t>Main.xaml</a:t>
            </a:r>
            <a:r>
              <a:rPr lang="en-US" dirty="0"/>
              <a:t> file is. Next, hit ‘Create’.</a:t>
            </a:r>
          </a:p>
          <a:p>
            <a:endParaRPr lang="en-US" dirty="0"/>
          </a:p>
        </p:txBody>
      </p:sp>
    </p:spTree>
    <p:extLst>
      <p:ext uri="{BB962C8B-B14F-4D97-AF65-F5344CB8AC3E}">
        <p14:creationId xmlns:p14="http://schemas.microsoft.com/office/powerpoint/2010/main" val="2463604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436B5-C33D-A95A-F504-8D6098FAFD5B}"/>
              </a:ext>
            </a:extLst>
          </p:cNvPr>
          <p:cNvSpPr>
            <a:spLocks noGrp="1"/>
          </p:cNvSpPr>
          <p:nvPr>
            <p:ph type="title"/>
          </p:nvPr>
        </p:nvSpPr>
        <p:spPr/>
        <p:txBody>
          <a:bodyPr/>
          <a:lstStyle/>
          <a:p>
            <a:r>
              <a:rPr lang="en-IN" dirty="0"/>
              <a:t>Variables</a:t>
            </a:r>
          </a:p>
        </p:txBody>
      </p:sp>
      <p:sp>
        <p:nvSpPr>
          <p:cNvPr id="3" name="Content Placeholder 2">
            <a:extLst>
              <a:ext uri="{FF2B5EF4-FFF2-40B4-BE49-F238E27FC236}">
                <a16:creationId xmlns:a16="http://schemas.microsoft.com/office/drawing/2014/main" id="{A3923624-908E-111D-0BBB-1738B1F47A3A}"/>
              </a:ext>
            </a:extLst>
          </p:cNvPr>
          <p:cNvSpPr>
            <a:spLocks noGrp="1"/>
          </p:cNvSpPr>
          <p:nvPr>
            <p:ph idx="1"/>
          </p:nvPr>
        </p:nvSpPr>
        <p:spPr/>
        <p:txBody>
          <a:bodyPr>
            <a:normAutofit/>
          </a:bodyPr>
          <a:lstStyle/>
          <a:p>
            <a:pPr algn="l" fontAlgn="base"/>
            <a:r>
              <a:rPr lang="en-IN" b="0" i="0" dirty="0">
                <a:solidFill>
                  <a:srgbClr val="000000"/>
                </a:solidFill>
                <a:effectLst/>
                <a:latin typeface="Inter"/>
              </a:rPr>
              <a:t>Variables are containers that can hold multiple data entries (values) of the same data type. </a:t>
            </a:r>
          </a:p>
          <a:p>
            <a:pPr algn="l" fontAlgn="base"/>
            <a:r>
              <a:rPr lang="en-IN" b="1" i="0" dirty="0" err="1">
                <a:solidFill>
                  <a:srgbClr val="000000"/>
                </a:solidFill>
                <a:effectLst/>
                <a:latin typeface="var(--font-family-body)"/>
              </a:rPr>
              <a:t>EmailAddress</a:t>
            </a:r>
            <a:r>
              <a:rPr lang="en-IN" b="0" i="0" dirty="0">
                <a:solidFill>
                  <a:srgbClr val="000000"/>
                </a:solidFill>
                <a:effectLst/>
                <a:latin typeface="Inter"/>
              </a:rPr>
              <a:t> can be a variable that holds the value "</a:t>
            </a:r>
            <a:r>
              <a:rPr lang="en-IN" b="0" i="0" dirty="0" err="1">
                <a:solidFill>
                  <a:srgbClr val="000000"/>
                </a:solidFill>
                <a:effectLst/>
                <a:latin typeface="Inter"/>
              </a:rPr>
              <a:t>rpadeveloper@uipath.com</a:t>
            </a:r>
            <a:r>
              <a:rPr lang="en-IN" b="0" i="0" dirty="0">
                <a:solidFill>
                  <a:srgbClr val="000000"/>
                </a:solidFill>
                <a:effectLst/>
                <a:latin typeface="Inter"/>
              </a:rPr>
              <a:t>". </a:t>
            </a:r>
          </a:p>
          <a:p>
            <a:pPr algn="l" fontAlgn="base"/>
            <a:r>
              <a:rPr lang="en-IN" b="0" i="0" dirty="0">
                <a:solidFill>
                  <a:srgbClr val="000000"/>
                </a:solidFill>
                <a:effectLst/>
                <a:latin typeface="Inter"/>
              </a:rPr>
              <a:t>Likewise, the speed of a car, the age of a person, bank account balance, and marks obtained in an examination are some examples of variables.</a:t>
            </a:r>
          </a:p>
          <a:p>
            <a:pPr algn="l" fontAlgn="base"/>
            <a:r>
              <a:rPr lang="en-IN" b="0" i="0" dirty="0">
                <a:solidFill>
                  <a:srgbClr val="000000"/>
                </a:solidFill>
                <a:effectLst/>
                <a:latin typeface="Inter"/>
              </a:rPr>
              <a:t>The value of a variable can change through an external input, data manipulation, or passing from one activity to another. </a:t>
            </a:r>
          </a:p>
        </p:txBody>
      </p:sp>
    </p:spTree>
    <p:extLst>
      <p:ext uri="{BB962C8B-B14F-4D97-AF65-F5344CB8AC3E}">
        <p14:creationId xmlns:p14="http://schemas.microsoft.com/office/powerpoint/2010/main" val="42233297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02965-ECF0-9DC4-698D-47B9B6FB65DE}"/>
              </a:ext>
            </a:extLst>
          </p:cNvPr>
          <p:cNvSpPr>
            <a:spLocks noGrp="1"/>
          </p:cNvSpPr>
          <p:nvPr>
            <p:ph type="title"/>
          </p:nvPr>
        </p:nvSpPr>
        <p:spPr/>
        <p:txBody>
          <a:bodyPr/>
          <a:lstStyle/>
          <a:p>
            <a:r>
              <a:rPr lang="en-US" dirty="0"/>
              <a:t>That’s it</a:t>
            </a:r>
          </a:p>
        </p:txBody>
      </p:sp>
      <p:pic>
        <p:nvPicPr>
          <p:cNvPr id="6" name="Content Placeholder 5">
            <a:extLst>
              <a:ext uri="{FF2B5EF4-FFF2-40B4-BE49-F238E27FC236}">
                <a16:creationId xmlns:a16="http://schemas.microsoft.com/office/drawing/2014/main" id="{591B40CC-3527-FC73-F528-56FD240FFE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72350" y="1690688"/>
            <a:ext cx="4847300" cy="4347422"/>
          </a:xfrm>
        </p:spPr>
      </p:pic>
    </p:spTree>
    <p:extLst>
      <p:ext uri="{BB962C8B-B14F-4D97-AF65-F5344CB8AC3E}">
        <p14:creationId xmlns:p14="http://schemas.microsoft.com/office/powerpoint/2010/main" val="24609654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C882E-344F-182C-CB26-2D51910112F8}"/>
              </a:ext>
            </a:extLst>
          </p:cNvPr>
          <p:cNvSpPr>
            <a:spLocks noGrp="1"/>
          </p:cNvSpPr>
          <p:nvPr>
            <p:ph type="title"/>
          </p:nvPr>
        </p:nvSpPr>
        <p:spPr/>
        <p:txBody>
          <a:bodyPr/>
          <a:lstStyle/>
          <a:p>
            <a:r>
              <a:rPr lang="en-US" dirty="0"/>
              <a:t>Thanks </a:t>
            </a:r>
          </a:p>
        </p:txBody>
      </p:sp>
      <p:pic>
        <p:nvPicPr>
          <p:cNvPr id="5" name="Picture 4">
            <a:extLst>
              <a:ext uri="{FF2B5EF4-FFF2-40B4-BE49-F238E27FC236}">
                <a16:creationId xmlns:a16="http://schemas.microsoft.com/office/drawing/2014/main" id="{EBB1B551-8AFA-0884-A5E8-3C9A4B3E78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1237" y="1690688"/>
            <a:ext cx="7629525" cy="4243732"/>
          </a:xfrm>
          <a:prstGeom prst="rect">
            <a:avLst/>
          </a:prstGeom>
        </p:spPr>
      </p:pic>
    </p:spTree>
    <p:extLst>
      <p:ext uri="{BB962C8B-B14F-4D97-AF65-F5344CB8AC3E}">
        <p14:creationId xmlns:p14="http://schemas.microsoft.com/office/powerpoint/2010/main" val="3514368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23C99-D2BC-D803-A642-D4C3B1CF325E}"/>
              </a:ext>
            </a:extLst>
          </p:cNvPr>
          <p:cNvSpPr>
            <a:spLocks noGrp="1"/>
          </p:cNvSpPr>
          <p:nvPr>
            <p:ph type="title"/>
          </p:nvPr>
        </p:nvSpPr>
        <p:spPr/>
        <p:txBody>
          <a:bodyPr/>
          <a:lstStyle/>
          <a:p>
            <a:r>
              <a:rPr lang="en-US" dirty="0"/>
              <a:t>Main properties in UiPath</a:t>
            </a:r>
          </a:p>
        </p:txBody>
      </p:sp>
      <p:sp>
        <p:nvSpPr>
          <p:cNvPr id="3" name="Content Placeholder 2">
            <a:extLst>
              <a:ext uri="{FF2B5EF4-FFF2-40B4-BE49-F238E27FC236}">
                <a16:creationId xmlns:a16="http://schemas.microsoft.com/office/drawing/2014/main" id="{068205CB-6DA0-2B5B-77A0-B98362F44453}"/>
              </a:ext>
            </a:extLst>
          </p:cNvPr>
          <p:cNvSpPr>
            <a:spLocks noGrp="1"/>
          </p:cNvSpPr>
          <p:nvPr>
            <p:ph idx="1"/>
          </p:nvPr>
        </p:nvSpPr>
        <p:spPr/>
        <p:txBody>
          <a:bodyPr/>
          <a:lstStyle/>
          <a:p>
            <a:r>
              <a:rPr lang="en-US" dirty="0"/>
              <a:t>Name</a:t>
            </a:r>
          </a:p>
          <a:p>
            <a:r>
              <a:rPr lang="en-US" dirty="0"/>
              <a:t>Variable type</a:t>
            </a:r>
          </a:p>
          <a:p>
            <a:r>
              <a:rPr lang="en-US" dirty="0"/>
              <a:t>Scope</a:t>
            </a:r>
          </a:p>
          <a:p>
            <a:r>
              <a:rPr lang="en-US" dirty="0"/>
              <a:t>Default</a:t>
            </a:r>
          </a:p>
        </p:txBody>
      </p:sp>
    </p:spTree>
    <p:extLst>
      <p:ext uri="{BB962C8B-B14F-4D97-AF65-F5344CB8AC3E}">
        <p14:creationId xmlns:p14="http://schemas.microsoft.com/office/powerpoint/2010/main" val="1254514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572644F-C620-A12E-7975-88D80DCF95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02"/>
            <a:ext cx="11708296" cy="6572848"/>
          </a:xfrm>
          <a:prstGeom prst="rect">
            <a:avLst/>
          </a:prstGeom>
        </p:spPr>
      </p:pic>
    </p:spTree>
    <p:extLst>
      <p:ext uri="{BB962C8B-B14F-4D97-AF65-F5344CB8AC3E}">
        <p14:creationId xmlns:p14="http://schemas.microsoft.com/office/powerpoint/2010/main" val="19997186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5789D9-711F-F3A6-3001-B2122EB16F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760934"/>
            <a:ext cx="11886783" cy="5202543"/>
          </a:xfrm>
          <a:prstGeom prst="rect">
            <a:avLst/>
          </a:prstGeom>
        </p:spPr>
      </p:pic>
    </p:spTree>
    <p:extLst>
      <p:ext uri="{BB962C8B-B14F-4D97-AF65-F5344CB8AC3E}">
        <p14:creationId xmlns:p14="http://schemas.microsoft.com/office/powerpoint/2010/main" val="4055244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667F0-CF17-F454-AB98-22C2902B4623}"/>
              </a:ext>
            </a:extLst>
          </p:cNvPr>
          <p:cNvSpPr>
            <a:spLocks noGrp="1"/>
          </p:cNvSpPr>
          <p:nvPr>
            <p:ph type="title"/>
          </p:nvPr>
        </p:nvSpPr>
        <p:spPr/>
        <p:txBody>
          <a:bodyPr/>
          <a:lstStyle/>
          <a:p>
            <a:r>
              <a:rPr lang="en-US" dirty="0"/>
              <a:t>Data Types</a:t>
            </a:r>
          </a:p>
        </p:txBody>
      </p:sp>
      <p:sp>
        <p:nvSpPr>
          <p:cNvPr id="3" name="Content Placeholder 2">
            <a:extLst>
              <a:ext uri="{FF2B5EF4-FFF2-40B4-BE49-F238E27FC236}">
                <a16:creationId xmlns:a16="http://schemas.microsoft.com/office/drawing/2014/main" id="{3DD216AF-DAE9-5F4D-8080-C4C6DD5E2432}"/>
              </a:ext>
            </a:extLst>
          </p:cNvPr>
          <p:cNvSpPr>
            <a:spLocks noGrp="1"/>
          </p:cNvSpPr>
          <p:nvPr>
            <p:ph idx="1"/>
          </p:nvPr>
        </p:nvSpPr>
        <p:spPr/>
        <p:txBody>
          <a:bodyPr/>
          <a:lstStyle/>
          <a:p>
            <a:r>
              <a:rPr lang="en-IN" dirty="0">
                <a:solidFill>
                  <a:srgbClr val="313537"/>
                </a:solidFill>
                <a:latin typeface="Inter"/>
              </a:rPr>
              <a:t>D</a:t>
            </a:r>
            <a:r>
              <a:rPr lang="en-IN" b="0" i="0" dirty="0">
                <a:solidFill>
                  <a:srgbClr val="313537"/>
                </a:solidFill>
                <a:effectLst/>
                <a:latin typeface="Inter"/>
              </a:rPr>
              <a:t>ata types used in UiPath Studio. </a:t>
            </a:r>
          </a:p>
          <a:p>
            <a:r>
              <a:rPr lang="en-IN" b="0" i="0" dirty="0">
                <a:solidFill>
                  <a:srgbClr val="313537"/>
                </a:solidFill>
                <a:effectLst/>
                <a:latin typeface="Inter"/>
              </a:rPr>
              <a:t>Most of them are borrowed from Visual </a:t>
            </a:r>
            <a:r>
              <a:rPr lang="en-IN" b="0" i="0" dirty="0" err="1">
                <a:solidFill>
                  <a:srgbClr val="313537"/>
                </a:solidFill>
                <a:effectLst/>
                <a:latin typeface="Inter"/>
              </a:rPr>
              <a:t>Basic.NET</a:t>
            </a:r>
            <a:r>
              <a:rPr lang="en-IN" b="0" i="0" dirty="0">
                <a:solidFill>
                  <a:srgbClr val="313537"/>
                </a:solidFill>
                <a:effectLst/>
                <a:latin typeface="Inter"/>
              </a:rPr>
              <a:t> language.</a:t>
            </a:r>
          </a:p>
          <a:p>
            <a:r>
              <a:rPr lang="en-US" dirty="0"/>
              <a:t>What are data types?</a:t>
            </a:r>
          </a:p>
          <a:p>
            <a:pPr lvl="1" fontAlgn="base"/>
            <a:r>
              <a:rPr lang="en-IN" b="0" i="0" dirty="0">
                <a:solidFill>
                  <a:srgbClr val="000000"/>
                </a:solidFill>
                <a:effectLst/>
                <a:latin typeface="Inter"/>
              </a:rPr>
              <a:t>Data Types describe what type of data a variable can hold.</a:t>
            </a:r>
          </a:p>
          <a:p>
            <a:pPr lvl="1" fontAlgn="base"/>
            <a:r>
              <a:rPr lang="en-IN" b="0" i="0" dirty="0">
                <a:solidFill>
                  <a:srgbClr val="000000"/>
                </a:solidFill>
                <a:effectLst/>
                <a:latin typeface="Inter"/>
              </a:rPr>
              <a:t>For example, if the data type is Int32, then the variable must hold an integer number.</a:t>
            </a:r>
          </a:p>
          <a:p>
            <a:endParaRPr lang="en-US" dirty="0"/>
          </a:p>
        </p:txBody>
      </p:sp>
    </p:spTree>
    <p:extLst>
      <p:ext uri="{BB962C8B-B14F-4D97-AF65-F5344CB8AC3E}">
        <p14:creationId xmlns:p14="http://schemas.microsoft.com/office/powerpoint/2010/main" val="1963126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054C8-F6F5-90F7-B0B1-1AB4B7070C31}"/>
              </a:ext>
            </a:extLst>
          </p:cNvPr>
          <p:cNvSpPr>
            <a:spLocks noGrp="1"/>
          </p:cNvSpPr>
          <p:nvPr>
            <p:ph type="title"/>
          </p:nvPr>
        </p:nvSpPr>
        <p:spPr/>
        <p:txBody>
          <a:bodyPr/>
          <a:lstStyle/>
          <a:p>
            <a:r>
              <a:rPr lang="en-US" dirty="0"/>
              <a:t>String</a:t>
            </a:r>
          </a:p>
        </p:txBody>
      </p:sp>
      <p:sp>
        <p:nvSpPr>
          <p:cNvPr id="3" name="Content Placeholder 2">
            <a:extLst>
              <a:ext uri="{FF2B5EF4-FFF2-40B4-BE49-F238E27FC236}">
                <a16:creationId xmlns:a16="http://schemas.microsoft.com/office/drawing/2014/main" id="{E2D65AFD-0120-D44A-1506-4BE8DED113FA}"/>
              </a:ext>
            </a:extLst>
          </p:cNvPr>
          <p:cNvSpPr>
            <a:spLocks noGrp="1"/>
          </p:cNvSpPr>
          <p:nvPr>
            <p:ph idx="1"/>
          </p:nvPr>
        </p:nvSpPr>
        <p:spPr/>
        <p:txBody>
          <a:bodyPr/>
          <a:lstStyle/>
          <a:p>
            <a:r>
              <a:rPr lang="en-IN" b="0" i="0" dirty="0" err="1">
                <a:solidFill>
                  <a:srgbClr val="313537"/>
                </a:solidFill>
                <a:effectLst/>
                <a:latin typeface="Inter"/>
              </a:rPr>
              <a:t>System.String</a:t>
            </a:r>
            <a:r>
              <a:rPr lang="en-IN" b="0" i="0" dirty="0">
                <a:solidFill>
                  <a:srgbClr val="313537"/>
                </a:solidFill>
                <a:effectLst/>
                <a:latin typeface="Inter"/>
              </a:rPr>
              <a:t>: used to store text. This type of data comes with many specific methods of processing, and will be addressed in depth in another lesson, namely </a:t>
            </a:r>
            <a:r>
              <a:rPr lang="en-IN" b="1" i="0" dirty="0">
                <a:solidFill>
                  <a:srgbClr val="313537"/>
                </a:solidFill>
                <a:effectLst/>
                <a:latin typeface="Inter"/>
              </a:rPr>
              <a:t>Data Manipulation with Strings in Studio.</a:t>
            </a:r>
            <a:endParaRPr lang="en-US" dirty="0"/>
          </a:p>
        </p:txBody>
      </p:sp>
    </p:spTree>
    <p:extLst>
      <p:ext uri="{BB962C8B-B14F-4D97-AF65-F5344CB8AC3E}">
        <p14:creationId xmlns:p14="http://schemas.microsoft.com/office/powerpoint/2010/main" val="8908907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841</TotalTime>
  <Words>1986</Words>
  <Application>Microsoft Macintosh PowerPoint</Application>
  <PresentationFormat>Widescreen</PresentationFormat>
  <Paragraphs>140</Paragraphs>
  <Slides>41</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Arial</vt:lpstr>
      <vt:lpstr>Calibri</vt:lpstr>
      <vt:lpstr>Calibri Light</vt:lpstr>
      <vt:lpstr>Inter</vt:lpstr>
      <vt:lpstr>lato</vt:lpstr>
      <vt:lpstr>merriweather</vt:lpstr>
      <vt:lpstr>var(--font-family-body)</vt:lpstr>
      <vt:lpstr>var(--font-family-head)</vt:lpstr>
      <vt:lpstr>Office Theme</vt:lpstr>
      <vt:lpstr>Welcome</vt:lpstr>
      <vt:lpstr>Business Process Automation</vt:lpstr>
      <vt:lpstr>What we will do today</vt:lpstr>
      <vt:lpstr>Variables</vt:lpstr>
      <vt:lpstr>Main properties in UiPath</vt:lpstr>
      <vt:lpstr>PowerPoint Presentation</vt:lpstr>
      <vt:lpstr>PowerPoint Presentation</vt:lpstr>
      <vt:lpstr>Data Types</vt:lpstr>
      <vt:lpstr>String</vt:lpstr>
      <vt:lpstr>Numeric</vt:lpstr>
      <vt:lpstr>Booleans</vt:lpstr>
      <vt:lpstr>Scope</vt:lpstr>
      <vt:lpstr>PowerPoint Presentation</vt:lpstr>
      <vt:lpstr>Some of the most common ones data types</vt:lpstr>
      <vt:lpstr>GenericValue </vt:lpstr>
      <vt:lpstr>GenericValue  - What is it?</vt:lpstr>
      <vt:lpstr>What are some business scenarios in which you will use GenericValue?</vt:lpstr>
      <vt:lpstr>Conversion methods of Data Types</vt:lpstr>
      <vt:lpstr>PowerPoint Presentation</vt:lpstr>
      <vt:lpstr>Invoke Workflow File and Arguments</vt:lpstr>
      <vt:lpstr>What is a workflow?</vt:lpstr>
      <vt:lpstr>The workflow layouts are:</vt:lpstr>
      <vt:lpstr>Why is it important?</vt:lpstr>
      <vt:lpstr>Arguments</vt:lpstr>
      <vt:lpstr>Why are they important?</vt:lpstr>
      <vt:lpstr>Hands On !!</vt:lpstr>
      <vt:lpstr>PowerPoint Presentation</vt:lpstr>
      <vt:lpstr>Variables vs Arguments</vt:lpstr>
      <vt:lpstr>Arrays</vt:lpstr>
      <vt:lpstr>What are Collections?</vt:lpstr>
      <vt:lpstr>Let's take the example of an Array of Strings: </vt:lpstr>
      <vt:lpstr>Array - What is it?</vt:lpstr>
      <vt:lpstr>What are some business scenarios in which you will use arrays?</vt:lpstr>
      <vt:lpstr>Disclaimer !!</vt:lpstr>
      <vt:lpstr>Hands on !!</vt:lpstr>
      <vt:lpstr>PowerPoint Presentation</vt:lpstr>
      <vt:lpstr>Problem Statement: Create a simple interest calculator using separate workflows and arguments</vt:lpstr>
      <vt:lpstr>Hints</vt:lpstr>
      <vt:lpstr>Solution:</vt:lpstr>
      <vt:lpstr>That’s it</vt:lpstr>
      <vt:lpstr>Thanks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Siddharth Kothotya</dc:creator>
  <cp:lastModifiedBy>Microsoft Office User</cp:lastModifiedBy>
  <cp:revision>7</cp:revision>
  <dcterms:created xsi:type="dcterms:W3CDTF">2023-04-16T18:27:14Z</dcterms:created>
  <dcterms:modified xsi:type="dcterms:W3CDTF">2023-04-17T17:02:31Z</dcterms:modified>
</cp:coreProperties>
</file>

<file path=docProps/thumbnail.jpeg>
</file>